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1"/>
  </p:notesMasterIdLst>
  <p:sldIdLst>
    <p:sldId id="256" r:id="rId4"/>
    <p:sldId id="257" r:id="rId5"/>
    <p:sldId id="291" r:id="rId6"/>
    <p:sldId id="260" r:id="rId7"/>
    <p:sldId id="262" r:id="rId8"/>
    <p:sldId id="261" r:id="rId9"/>
    <p:sldId id="263" r:id="rId10"/>
    <p:sldId id="264" r:id="rId11"/>
    <p:sldId id="265" r:id="rId12"/>
    <p:sldId id="268" r:id="rId13"/>
    <p:sldId id="258" r:id="rId14"/>
    <p:sldId id="267" r:id="rId15"/>
    <p:sldId id="269" r:id="rId16"/>
    <p:sldId id="270" r:id="rId17"/>
    <p:sldId id="271" r:id="rId18"/>
    <p:sldId id="272" r:id="rId19"/>
    <p:sldId id="273" r:id="rId20"/>
    <p:sldId id="266" r:id="rId21"/>
    <p:sldId id="287" r:id="rId22"/>
    <p:sldId id="285" r:id="rId23"/>
    <p:sldId id="286" r:id="rId24"/>
    <p:sldId id="283" r:id="rId25"/>
    <p:sldId id="284" r:id="rId26"/>
    <p:sldId id="288" r:id="rId27"/>
    <p:sldId id="289" r:id="rId28"/>
    <p:sldId id="290" r:id="rId29"/>
    <p:sldId id="282"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4710"/>
  </p:normalViewPr>
  <p:slideViewPr>
    <p:cSldViewPr snapToGrid="0">
      <p:cViewPr varScale="1">
        <p:scale>
          <a:sx n="144" d="100"/>
          <a:sy n="144" d="100"/>
        </p:scale>
        <p:origin x="21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77F4E6-C933-DE49-A9C6-7D7737004E68}" type="datetimeFigureOut">
              <a:rPr kumimoji="1" lang="ja-JP" altLang="en-US" smtClean="0"/>
              <a:t>2025/4/28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4E2986-13DA-284E-B73F-66B7699143E0}" type="slidenum">
              <a:rPr kumimoji="1" lang="ja-JP" altLang="en-US" smtClean="0"/>
              <a:t>‹#›</a:t>
            </a:fld>
            <a:endParaRPr kumimoji="1" lang="ja-JP" altLang="en-US"/>
          </a:p>
        </p:txBody>
      </p:sp>
    </p:spTree>
    <p:extLst>
      <p:ext uri="{BB962C8B-B14F-4D97-AF65-F5344CB8AC3E}">
        <p14:creationId xmlns:p14="http://schemas.microsoft.com/office/powerpoint/2010/main" val="170445771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None/>
            </a:pP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プラットフォームのコンセプト</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は</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生産者と消費者が交流し、双方に価値を生み出す場を作ること</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です。プラットフォーム自体は昔から存在します。</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・アフリカからヨーロッパに至るまで村や都市にみられる伝統的な青空市場は農民や職人が地元の消費者に商品を販売するプラットファームで</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す</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・ロンドンやニューヨークなどの都市で生まれた初期の株式市場もプラットフォーム</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です</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。企業の株式の買い手と売り手が直接集まり、公開オークションを行った。</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・上記の伝統的なプラットフォームビジネスと本書で紹介する現代のプラットフォームビジネスの主な違いはデジタル技術の導入</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です</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・デジタル技術はプラットフォームのリーチ、スピード、利便性、そして効率性を飛躍的に向上させ</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ました</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BB9F64-FFBA-4067-86F8-75D8A2431B3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248385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AAF55F-B58B-4E02-8C1A-0EBEB4341109}"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1748385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「ユーザーエコシステム」というのは、</a:t>
            </a:r>
            <a:r>
              <a:rPr lang="ja-JP" altLang="en-US" b="1" dirty="0"/>
              <a:t>企業と製品・サービスを中心にして、ユーザー同士やユーザーと企業がつながりながら、相互に影響し合う仕組み</a:t>
            </a:r>
            <a:r>
              <a:rPr lang="ja-JP" altLang="en-US" dirty="0"/>
              <a:t>のこと</a:t>
            </a:r>
            <a:endParaRPr lang="en-US" altLang="ja-JP" dirty="0"/>
          </a:p>
          <a:p>
            <a:endParaRPr kumimoji="1" lang="en-US" altLang="ja-JP" dirty="0"/>
          </a:p>
          <a:p>
            <a:r>
              <a:rPr kumimoji="1" lang="ja-JP" altLang="en-US" dirty="0"/>
              <a:t>ジャンプの高さを測定できる靴やランニングに関するデータを得られる時計</a:t>
            </a:r>
            <a:endParaRPr kumimoji="1" lang="en-US" altLang="ja-JP" dirty="0"/>
          </a:p>
          <a:p>
            <a:endParaRPr kumimoji="1" lang="en-US" altLang="ja-JP" dirty="0"/>
          </a:p>
          <a:p>
            <a:r>
              <a:rPr kumimoji="1" lang="ja-JP" altLang="en-US" dirty="0"/>
              <a:t>画像引用：</a:t>
            </a:r>
            <a:r>
              <a:rPr kumimoji="1" lang="en-US" altLang="ja-JP" dirty="0"/>
              <a:t>https://jp.pinterest.com/pin/135671007500216640/</a:t>
            </a:r>
            <a:endParaRPr kumimoji="1" lang="ja-JP" altLang="en-US" dirty="0"/>
          </a:p>
        </p:txBody>
      </p:sp>
      <p:sp>
        <p:nvSpPr>
          <p:cNvPr id="4" name="スライド番号プレースホルダー 3"/>
          <p:cNvSpPr>
            <a:spLocks noGrp="1"/>
          </p:cNvSpPr>
          <p:nvPr>
            <p:ph type="sldNum" sz="quarter" idx="5"/>
          </p:nvPr>
        </p:nvSpPr>
        <p:spPr/>
        <p:txBody>
          <a:bodyPr/>
          <a:lstStyle/>
          <a:p>
            <a:fld id="{7FAAF55F-B58B-4E02-8C1A-0EBEB4341109}" type="slidenum">
              <a:rPr kumimoji="1" lang="ja-JP" altLang="en-US" smtClean="0"/>
              <a:t>23</a:t>
            </a:fld>
            <a:endParaRPr kumimoji="1" lang="ja-JP" altLang="en-US"/>
          </a:p>
        </p:txBody>
      </p:sp>
    </p:spTree>
    <p:extLst>
      <p:ext uri="{BB962C8B-B14F-4D97-AF65-F5344CB8AC3E}">
        <p14:creationId xmlns:p14="http://schemas.microsoft.com/office/powerpoint/2010/main" val="2126040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なかには安全性や信頼性、専門性の観点からプラットフォーム化がすすみにくい業界もあります。</a:t>
            </a:r>
            <a:endParaRPr kumimoji="1" lang="en-US" altLang="ja-JP" dirty="0"/>
          </a:p>
          <a:p>
            <a:r>
              <a:rPr kumimoji="1" lang="ja-JP" altLang="en-US" dirty="0"/>
              <a:t>それについては最後の章で扱うとのことでした。</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AAF55F-B58B-4E02-8C1A-0EBEB4341109}"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4177986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FAAF55F-B58B-4E02-8C1A-0EBEB4341109}" type="slidenum">
              <a:rPr kumimoji="1" lang="ja-JP" altLang="en-US" smtClean="0"/>
              <a:t>26</a:t>
            </a:fld>
            <a:endParaRPr kumimoji="1" lang="ja-JP" altLang="en-US"/>
          </a:p>
        </p:txBody>
      </p:sp>
    </p:spTree>
    <p:extLst>
      <p:ext uri="{BB962C8B-B14F-4D97-AF65-F5344CB8AC3E}">
        <p14:creationId xmlns:p14="http://schemas.microsoft.com/office/powerpoint/2010/main" val="1679207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配車サービスプラットフォームの</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UBER</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は</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ネットワーク効果を活用し、タクシーやリムジンサービスといった従来のビジネスから配車サービス市場における巨大なシェアを獲得し、短期間で莫大な企業価値を築き上げ</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ました</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ここでウーバーについて</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ウーバーは現在、世界</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250</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以上の都市で営業して</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おり、</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消費者と生産者の両方に</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とって</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価値のあるサービスを提供</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しています</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乗客は迅速で安価</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に移動することができます。</a:t>
            </a:r>
            <a:endPar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そして、</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運転手はほとんどのタクシー運転手よりも高い収入を得ることができ、従来のタクシー</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免許</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に必要な巨額の費用を払う必要が</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ありません</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従来のタクシー営業ではタクシーの営業許可証であるタクシーメダリオンが必要で、これは</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市場が最高潮だった</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2013</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年半</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の</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ニューヨーク市</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で</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は</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120</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万ドル以上の価値が</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ありました</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しかし、</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Uber</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の登場により、</a:t>
            </a:r>
            <a:r>
              <a:rPr lang="ja-JP" altLang="ja-JP" sz="1200" dirty="0">
                <a:effectLst/>
                <a:highlight>
                  <a:srgbClr val="FFFF00"/>
                </a:highlight>
                <a:ea typeface="游明朝" panose="02020400000000000000" pitchFamily="18" charset="-128"/>
                <a:cs typeface="Times New Roman" panose="02020603050405020304" pitchFamily="18" charset="0"/>
              </a:rPr>
              <a:t>ニューヨーク市のタクシーのメダリオンの価値は</a:t>
            </a:r>
            <a:r>
              <a:rPr lang="en-US" altLang="ja-JP" sz="1200" dirty="0">
                <a:effectLst/>
                <a:highlight>
                  <a:srgbClr val="FFFF00"/>
                </a:highlight>
                <a:ea typeface="游明朝" panose="02020400000000000000" pitchFamily="18" charset="-128"/>
                <a:cs typeface="Times New Roman" panose="02020603050405020304" pitchFamily="18" charset="0"/>
              </a:rPr>
              <a:t>1</a:t>
            </a:r>
            <a:r>
              <a:rPr lang="ja-JP" altLang="ja-JP" sz="1200" dirty="0">
                <a:effectLst/>
                <a:highlight>
                  <a:srgbClr val="FFFF00"/>
                </a:highlight>
                <a:ea typeface="游明朝" panose="02020400000000000000" pitchFamily="18" charset="-128"/>
                <a:cs typeface="Times New Roman" panose="02020603050405020304" pitchFamily="18" charset="0"/>
              </a:rPr>
              <a:t>年で</a:t>
            </a:r>
            <a:r>
              <a:rPr lang="en-US" altLang="ja-JP" sz="1200" dirty="0">
                <a:effectLst/>
                <a:highlight>
                  <a:srgbClr val="FFFF00"/>
                </a:highlight>
                <a:ea typeface="游明朝" panose="02020400000000000000" pitchFamily="18" charset="-128"/>
                <a:cs typeface="Times New Roman" panose="02020603050405020304" pitchFamily="18" charset="0"/>
              </a:rPr>
              <a:t>30</a:t>
            </a:r>
            <a:r>
              <a:rPr lang="ja-JP" altLang="ja-JP" sz="1200" dirty="0">
                <a:effectLst/>
                <a:highlight>
                  <a:srgbClr val="FFFF00"/>
                </a:highlight>
                <a:ea typeface="游明朝" panose="02020400000000000000" pitchFamily="18" charset="-128"/>
                <a:cs typeface="Times New Roman" panose="02020603050405020304" pitchFamily="18" charset="0"/>
              </a:rPr>
              <a:t>万ドル近く下落し、その下落は止まっていません</a:t>
            </a:r>
            <a:r>
              <a:rPr lang="ja-JP" altLang="en-US" sz="1200" dirty="0">
                <a:effectLst/>
                <a:highlight>
                  <a:srgbClr val="FFFF00"/>
                </a:highlight>
                <a:ea typeface="游明朝" panose="02020400000000000000" pitchFamily="18" charset="-128"/>
                <a:cs typeface="Times New Roman" panose="02020603050405020304" pitchFamily="18" charset="0"/>
              </a:rPr>
              <a:t>。これにより、巨額の投資をしてメダリオンを所持していたタクシードライバーは苦境に立たされることになりました。</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uber</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のプラットフォームは乗客とドライバーが集まれるオンラインの場を提供するだけで消費者と生産者に利益をもたらし、投資家に莫大な富をもたらしました</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が</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同時に</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、数十万人のタクシー運転手、配車係、リムジン会社の従業員</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が</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突然職を失う危機に瀕し</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ました</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BB9F64-FFBA-4067-86F8-75D8A2431B3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027026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None/>
            </a:pP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このことを受けて、</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2010</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年夏にウーバーがサービスを開始したサンフランシスコのタクシー運転手協会会長バリー・コレンゴールド氏</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は</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ウーバーの幹部を「泥棒男爵」と評し</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ました</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また、</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「彼らは違法な営業から始め、規制を一切遵守せず、不公平な競争を繰り広げた。そして、巨大化していった。彼らはルールを無視できるほどの資金を持っていた。」</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と発言しています。</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en-US" sz="1200" dirty="0">
                <a:effectLst/>
                <a:highlight>
                  <a:srgbClr val="FFFF00"/>
                </a:highlight>
                <a:ea typeface="游明朝" panose="02020400000000000000" pitchFamily="18" charset="-128"/>
                <a:cs typeface="Times New Roman" panose="02020603050405020304" pitchFamily="18" charset="0"/>
              </a:rPr>
              <a:t>その他にも</a:t>
            </a:r>
            <a:r>
              <a:rPr lang="ja-JP" altLang="ja-JP" sz="1200" dirty="0">
                <a:effectLst/>
                <a:highlight>
                  <a:srgbClr val="FFFF00"/>
                </a:highlight>
                <a:ea typeface="游明朝" panose="02020400000000000000" pitchFamily="18" charset="-128"/>
                <a:cs typeface="Times New Roman" panose="02020603050405020304" pitchFamily="18" charset="0"/>
              </a:rPr>
              <a:t>サンフランシスコのタクシー会社の社長は</a:t>
            </a:r>
            <a:r>
              <a:rPr lang="en-US" altLang="ja-JP" sz="1200" dirty="0">
                <a:effectLst/>
                <a:highlight>
                  <a:srgbClr val="FFFF00"/>
                </a:highlight>
                <a:ea typeface="游明朝" panose="02020400000000000000" pitchFamily="18" charset="-128"/>
                <a:cs typeface="Times New Roman" panose="02020603050405020304" pitchFamily="18" charset="0"/>
              </a:rPr>
              <a:t>2015</a:t>
            </a:r>
            <a:r>
              <a:rPr lang="ja-JP" altLang="ja-JP" sz="1200" dirty="0">
                <a:effectLst/>
                <a:highlight>
                  <a:srgbClr val="FFFF00"/>
                </a:highlight>
                <a:ea typeface="游明朝" panose="02020400000000000000" pitchFamily="18" charset="-128"/>
                <a:cs typeface="Times New Roman" panose="02020603050405020304" pitchFamily="18" charset="0"/>
              </a:rPr>
              <a:t>年までに</a:t>
            </a:r>
            <a:r>
              <a:rPr lang="ja-JP" altLang="en-US" sz="1200" dirty="0">
                <a:effectLst/>
                <a:highlight>
                  <a:srgbClr val="FFFF00"/>
                </a:highlight>
                <a:ea typeface="游明朝" panose="02020400000000000000" pitchFamily="18" charset="-128"/>
                <a:cs typeface="Times New Roman" panose="02020603050405020304" pitchFamily="18" charset="0"/>
              </a:rPr>
              <a:t>タクシー</a:t>
            </a:r>
            <a:r>
              <a:rPr lang="ja-JP" altLang="ja-JP" sz="1200" dirty="0">
                <a:effectLst/>
                <a:highlight>
                  <a:srgbClr val="FFFF00"/>
                </a:highlight>
                <a:ea typeface="游明朝" panose="02020400000000000000" pitchFamily="18" charset="-128"/>
                <a:cs typeface="Times New Roman" panose="02020603050405020304" pitchFamily="18" charset="0"/>
              </a:rPr>
              <a:t>業界全体が崩壊すると予測、この意見には世界中のタクシー会社の幹部が</a:t>
            </a:r>
            <a:r>
              <a:rPr lang="ja-JP" altLang="en-US" sz="1200" dirty="0">
                <a:effectLst/>
                <a:highlight>
                  <a:srgbClr val="FFFF00"/>
                </a:highlight>
                <a:ea typeface="游明朝" panose="02020400000000000000" pitchFamily="18" charset="-128"/>
                <a:cs typeface="Times New Roman" panose="02020603050405020304" pitchFamily="18" charset="0"/>
              </a:rPr>
              <a:t>同意しています</a:t>
            </a:r>
            <a:r>
              <a:rPr lang="ja-JP" altLang="ja-JP" sz="1200" dirty="0">
                <a:effectLst/>
                <a:highlight>
                  <a:srgbClr val="FFFF00"/>
                </a:highlight>
                <a:ea typeface="游明朝" panose="02020400000000000000" pitchFamily="18" charset="-128"/>
                <a:cs typeface="Times New Roman" panose="02020603050405020304" pitchFamily="18" charset="0"/>
              </a:rPr>
              <a:t>。</a:t>
            </a:r>
            <a:endParaRPr lang="en-US" altLang="ja-JP" sz="1200" dirty="0">
              <a:effectLst/>
              <a:highlight>
                <a:srgbClr val="FFFF00"/>
              </a:highlight>
              <a:ea typeface="游明朝" panose="02020400000000000000" pitchFamily="18" charset="-128"/>
              <a:cs typeface="Times New Roman" panose="02020603050405020304" pitchFamily="18" charset="0"/>
            </a:endParaRPr>
          </a:p>
          <a:p>
            <a:pPr>
              <a:buNone/>
            </a:pPr>
            <a:r>
              <a:rPr lang="en-US" altLang="ja-JP" sz="1800" dirty="0">
                <a:effectLst/>
                <a:highlight>
                  <a:srgbClr val="FFFF00"/>
                </a:highlight>
                <a:ea typeface="游明朝" panose="02020400000000000000" pitchFamily="18" charset="-128"/>
                <a:cs typeface="Times New Roman" panose="02020603050405020304" pitchFamily="18" charset="0"/>
              </a:rPr>
              <a:t>Uber</a:t>
            </a:r>
            <a:r>
              <a:rPr lang="ja-JP" altLang="en-US" sz="1800" dirty="0">
                <a:effectLst/>
                <a:highlight>
                  <a:srgbClr val="FFFF00"/>
                </a:highlight>
                <a:ea typeface="游明朝" panose="02020400000000000000" pitchFamily="18" charset="-128"/>
                <a:cs typeface="Times New Roman" panose="02020603050405020304" pitchFamily="18" charset="0"/>
              </a:rPr>
              <a:t>の例からわかる通り、</a:t>
            </a:r>
            <a:r>
              <a:rPr lang="ja-JP" altLang="ja-JP" sz="1800" dirty="0">
                <a:effectLst/>
                <a:highlight>
                  <a:srgbClr val="FFFF00"/>
                </a:highlight>
                <a:ea typeface="游明朝" panose="02020400000000000000" pitchFamily="18" charset="-128"/>
                <a:cs typeface="Times New Roman" panose="02020603050405020304" pitchFamily="18" charset="0"/>
              </a:rPr>
              <a:t>プラットフォーム企業</a:t>
            </a:r>
            <a:r>
              <a:rPr lang="ja-JP" altLang="en-US" sz="1800" dirty="0">
                <a:effectLst/>
                <a:highlight>
                  <a:srgbClr val="FFFF00"/>
                </a:highlight>
                <a:ea typeface="游明朝" panose="02020400000000000000" pitchFamily="18" charset="-128"/>
                <a:cs typeface="Times New Roman" panose="02020603050405020304" pitchFamily="18" charset="0"/>
              </a:rPr>
              <a:t>はタクシー業界のような</a:t>
            </a:r>
            <a:r>
              <a:rPr lang="ja-JP" altLang="ja-JP" sz="1800" dirty="0">
                <a:effectLst/>
                <a:highlight>
                  <a:srgbClr val="FFFF00"/>
                </a:highlight>
                <a:ea typeface="游明朝" panose="02020400000000000000" pitchFamily="18" charset="-128"/>
                <a:cs typeface="Times New Roman" panose="02020603050405020304" pitchFamily="18" charset="0"/>
              </a:rPr>
              <a:t>かつて安定していた業界を迅速かつ容易に変革してい</a:t>
            </a:r>
            <a:r>
              <a:rPr lang="ja-JP" altLang="en-US" sz="1800" dirty="0">
                <a:effectLst/>
                <a:highlight>
                  <a:srgbClr val="FFFF00"/>
                </a:highlight>
                <a:ea typeface="游明朝" panose="02020400000000000000" pitchFamily="18" charset="-128"/>
                <a:cs typeface="Times New Roman" panose="02020603050405020304" pitchFamily="18" charset="0"/>
              </a:rPr>
              <a:t>ます</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BB9F64-FFBA-4067-86F8-75D8A2431B3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031767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None/>
            </a:pP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しかし、</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ウーバーがすでに引き起こした</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変化</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は攻撃の序章にすぎず、最終的には交通セクター全体を変革する可能性がある破壊的イノベーションが存在する</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と考えられています</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具体的には、</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Uber</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のプラットフォームモデル</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に</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自動運転車の技術が組み合わさることでタクシー業界にとどまらない一連の連鎖的な影響を及ぼす可能性があ</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ります</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ある未来学者は何百万人もの人々が自動車の所有を完全に放棄し、代わりに即座に配備可能なウーバーの自動運転車両に頼り、</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1</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マイルあたり約</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50</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セントで目的地まで移動できるようになる時代を予見してい</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ます</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また、</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ウーバーの共同創業者兼</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CEO</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であるトラビス・カラニック氏は「ウーバーの利用が自動車の所有よりも安くなる時代を目指している」と述べて</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おり、</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究極の目標</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は</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「水道水のように信頼できる交通手段」</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であるとしています。</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BB9F64-FFBA-4067-86F8-75D8A2431B3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96562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None/>
            </a:pP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ここからはデジタルの破壊的イノベーションがどのように起こったのか見ていきます。</a:t>
            </a:r>
            <a:endParaRPr lang="en-US"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本書では</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インターネットによる破壊的イノベーションの物語は主に二つの段階で起こった</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としています。</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ja-JP" sz="1200" dirty="0">
                <a:effectLst/>
                <a:highlight>
                  <a:srgbClr val="FFFF00"/>
                </a:highlight>
                <a:ea typeface="游明朝" panose="02020400000000000000" pitchFamily="18" charset="-128"/>
                <a:cs typeface="Times New Roman" panose="02020603050405020304" pitchFamily="18" charset="0"/>
              </a:rPr>
              <a:t>・第一段階では、効率的なパイプラインが非効率的なパイプラインを飲み込</a:t>
            </a:r>
            <a:r>
              <a:rPr lang="ja-JP" altLang="en-US" sz="1200" dirty="0">
                <a:effectLst/>
                <a:highlight>
                  <a:srgbClr val="FFFF00"/>
                </a:highlight>
                <a:ea typeface="游明朝" panose="02020400000000000000" pitchFamily="18" charset="-128"/>
                <a:cs typeface="Times New Roman" panose="02020603050405020304" pitchFamily="18" charset="0"/>
              </a:rPr>
              <a:t>みました</a:t>
            </a:r>
            <a:r>
              <a:rPr lang="ja-JP" altLang="ja-JP" sz="1200" dirty="0">
                <a:effectLst/>
                <a:highlight>
                  <a:srgbClr val="FFFF00"/>
                </a:highlight>
                <a:ea typeface="游明朝" panose="02020400000000000000" pitchFamily="18" charset="-128"/>
                <a:cs typeface="Times New Roman" panose="02020603050405020304" pitchFamily="18" charset="0"/>
              </a:rPr>
              <a:t>。</a:t>
            </a:r>
            <a:endParaRPr lang="en-US" altLang="ja-JP" sz="1200" dirty="0">
              <a:effectLst/>
              <a:highlight>
                <a:srgbClr val="FFFF00"/>
              </a:highlight>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従来のオフラインパイプラインとは異なり、オンラインパイプラインは流通の限界費用が低く、時にはゼロにまで達するという利点があ</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りました</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。これによりはるかに少ない投資で大規模な市場をターゲットにし、サービスを提供することができ</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ました</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en-US" sz="1200" dirty="0">
                <a:effectLst/>
                <a:highlight>
                  <a:srgbClr val="FFFF00"/>
                </a:highlight>
                <a:ea typeface="游明朝" panose="02020400000000000000" pitchFamily="18" charset="-128"/>
                <a:cs typeface="Times New Roman" panose="02020603050405020304" pitchFamily="18" charset="0"/>
              </a:rPr>
              <a:t>例として、</a:t>
            </a:r>
            <a:r>
              <a:rPr lang="ja-JP" altLang="ja-JP" sz="1200" dirty="0">
                <a:effectLst/>
                <a:highlight>
                  <a:srgbClr val="FFFF00"/>
                </a:highlight>
                <a:ea typeface="游明朝" panose="02020400000000000000" pitchFamily="18" charset="-128"/>
                <a:cs typeface="Times New Roman" panose="02020603050405020304" pitchFamily="18" charset="0"/>
              </a:rPr>
              <a:t>新聞社は従来の流通コスト（印刷、輸送、小売、配送）を必要とせず、世界の読者にニュースを配信できるインターネットの能力に大きな衝撃を受け</a:t>
            </a:r>
            <a:r>
              <a:rPr lang="ja-JP" altLang="en-US" sz="1200" dirty="0">
                <a:effectLst/>
                <a:highlight>
                  <a:srgbClr val="FFFF00"/>
                </a:highlight>
                <a:ea typeface="游明朝" panose="02020400000000000000" pitchFamily="18" charset="-128"/>
                <a:cs typeface="Times New Roman" panose="02020603050405020304" pitchFamily="18" charset="0"/>
              </a:rPr>
              <a:t>ました</a:t>
            </a:r>
            <a:r>
              <a:rPr lang="ja-JP" altLang="ja-JP" sz="1200" dirty="0">
                <a:effectLst/>
                <a:highlight>
                  <a:srgbClr val="FFFF00"/>
                </a:highlight>
                <a:ea typeface="游明朝" panose="02020400000000000000" pitchFamily="18" charset="-128"/>
                <a:cs typeface="Times New Roman" panose="02020603050405020304" pitchFamily="18" charset="0"/>
              </a:rPr>
              <a:t>。</a:t>
            </a:r>
            <a:endParaRPr lang="en-US" altLang="ja-JP" sz="1200" dirty="0">
              <a:effectLst/>
              <a:highlight>
                <a:srgbClr val="FFFF00"/>
              </a:highlight>
              <a:ea typeface="游明朝" panose="02020400000000000000" pitchFamily="18" charset="-128"/>
              <a:cs typeface="Times New Roman" panose="02020603050405020304" pitchFamily="18" charset="0"/>
            </a:endParaRPr>
          </a:p>
          <a:p>
            <a:pPr>
              <a:buNone/>
            </a:pP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また、</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小売店と通信販売はすぐに痛手を負いました。書籍業界におけるアマゾンの成功はボーダーズなどの書店の衰退を招きました。</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その他に</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ブ</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ロックバスターの実店舗型</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DVD</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配信システムは当初はオンラインで</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DVD</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を選び郵送で配送し、のちにストリーミングビデオへと移行した</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Netflix</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の配信経済に太刀打ちできませんでした。</a:t>
            </a:r>
            <a:endPar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このようにして</a:t>
            </a:r>
            <a:r>
              <a:rPr lang="ja-JP" altLang="ja-JP" sz="1200" dirty="0">
                <a:effectLst/>
                <a:highlight>
                  <a:srgbClr val="FFFF00"/>
                </a:highlight>
                <a:ea typeface="游明朝" panose="02020400000000000000" pitchFamily="18" charset="-128"/>
                <a:cs typeface="Times New Roman" panose="02020603050405020304" pitchFamily="18" charset="0"/>
              </a:rPr>
              <a:t>効率的なパイプライン</a:t>
            </a:r>
            <a:r>
              <a:rPr lang="ja-JP" altLang="en-US" sz="1200" dirty="0">
                <a:effectLst/>
                <a:highlight>
                  <a:srgbClr val="FFFF00"/>
                </a:highlight>
                <a:ea typeface="游明朝" panose="02020400000000000000" pitchFamily="18" charset="-128"/>
                <a:cs typeface="Times New Roman" panose="02020603050405020304" pitchFamily="18" charset="0"/>
              </a:rPr>
              <a:t>は</a:t>
            </a:r>
            <a:r>
              <a:rPr lang="ja-JP" altLang="ja-JP" sz="1200" dirty="0">
                <a:effectLst/>
                <a:highlight>
                  <a:srgbClr val="FFFF00"/>
                </a:highlight>
                <a:ea typeface="游明朝" panose="02020400000000000000" pitchFamily="18" charset="-128"/>
                <a:cs typeface="Times New Roman" panose="02020603050405020304" pitchFamily="18" charset="0"/>
              </a:rPr>
              <a:t>非効率的なパイプラインを飲み込</a:t>
            </a:r>
            <a:r>
              <a:rPr lang="ja-JP" altLang="en-US" sz="1200" dirty="0">
                <a:effectLst/>
                <a:highlight>
                  <a:srgbClr val="FFFF00"/>
                </a:highlight>
                <a:ea typeface="游明朝" panose="02020400000000000000" pitchFamily="18" charset="-128"/>
                <a:cs typeface="Times New Roman" panose="02020603050405020304" pitchFamily="18" charset="0"/>
              </a:rPr>
              <a:t>んでいきました</a:t>
            </a:r>
            <a:r>
              <a:rPr lang="ja-JP" altLang="ja-JP" sz="1200" dirty="0">
                <a:effectLst/>
                <a:highlight>
                  <a:srgbClr val="FFFF00"/>
                </a:highlight>
                <a:ea typeface="游明朝" panose="02020400000000000000" pitchFamily="18" charset="-128"/>
                <a:cs typeface="Times New Roman" panose="02020603050405020304" pitchFamily="18" charset="0"/>
              </a:rPr>
              <a:t>。</a:t>
            </a:r>
            <a:endParaRPr lang="en-US" altLang="ja-JP" sz="1200" dirty="0">
              <a:effectLst/>
              <a:highlight>
                <a:srgbClr val="FFFF00"/>
              </a:highlight>
              <a:ea typeface="游明朝" panose="02020400000000000000" pitchFamily="18" charset="-128"/>
              <a:cs typeface="Times New Roman" panose="02020603050405020304" pitchFamily="18" charset="0"/>
            </a:endParaRPr>
          </a:p>
          <a:p>
            <a:endPar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BB9F64-FFBA-4067-86F8-75D8A2431B3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71634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000" dirty="0">
                <a:effectLst/>
                <a:highlight>
                  <a:srgbClr val="FFFF00"/>
                </a:highlight>
                <a:ea typeface="游明朝" panose="02020400000000000000" pitchFamily="18" charset="-128"/>
                <a:cs typeface="Times New Roman" panose="02020603050405020304" pitchFamily="18" charset="0"/>
              </a:rPr>
              <a:t>続いて、</a:t>
            </a:r>
            <a:r>
              <a:rPr lang="ja-JP" altLang="ja-JP" sz="1000" dirty="0">
                <a:effectLst/>
                <a:highlight>
                  <a:srgbClr val="FFFF00"/>
                </a:highlight>
                <a:ea typeface="游明朝" panose="02020400000000000000" pitchFamily="18" charset="-128"/>
                <a:cs typeface="Times New Roman" panose="02020603050405020304" pitchFamily="18" charset="0"/>
              </a:rPr>
              <a:t>破壊的イノベーションの第二段階</a:t>
            </a:r>
            <a:r>
              <a:rPr lang="ja-JP" altLang="en-US" sz="1000" dirty="0">
                <a:effectLst/>
                <a:highlight>
                  <a:srgbClr val="FFFF00"/>
                </a:highlight>
                <a:ea typeface="游明朝" panose="02020400000000000000" pitchFamily="18" charset="-128"/>
                <a:cs typeface="Times New Roman" panose="02020603050405020304" pitchFamily="18" charset="0"/>
              </a:rPr>
              <a:t>として</a:t>
            </a:r>
            <a:r>
              <a:rPr lang="ja-JP" altLang="ja-JP" sz="1000" dirty="0">
                <a:effectLst/>
                <a:highlight>
                  <a:srgbClr val="FFFF00"/>
                </a:highlight>
                <a:ea typeface="游明朝" panose="02020400000000000000" pitchFamily="18" charset="-128"/>
                <a:cs typeface="Times New Roman" panose="02020603050405020304" pitchFamily="18" charset="0"/>
              </a:rPr>
              <a:t>プラットフォームがパイプラインを飲み込</a:t>
            </a:r>
            <a:r>
              <a:rPr lang="ja-JP" altLang="en-US" sz="1000" dirty="0">
                <a:effectLst/>
                <a:highlight>
                  <a:srgbClr val="FFFF00"/>
                </a:highlight>
                <a:ea typeface="游明朝" panose="02020400000000000000" pitchFamily="18" charset="-128"/>
                <a:cs typeface="Times New Roman" panose="02020603050405020304" pitchFamily="18" charset="0"/>
              </a:rPr>
              <a:t>みました。</a:t>
            </a:r>
            <a:endParaRPr lang="en-US" altLang="ja-JP" sz="1000" dirty="0">
              <a:effectLst/>
              <a:highlight>
                <a:srgbClr val="FFFF00"/>
              </a:highlight>
              <a:ea typeface="游明朝" panose="02020400000000000000" pitchFamily="18" charset="-128"/>
              <a:cs typeface="Times New Roman" panose="02020603050405020304" pitchFamily="18" charset="0"/>
            </a:endParaRPr>
          </a:p>
          <a:p>
            <a:pPr>
              <a:buNone/>
            </a:pP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・この新たな段階の破壊的イノベーションの証拠</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として本書では以下の例が挙げられていました</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a:t>
            </a:r>
          </a:p>
          <a:p>
            <a:pPr>
              <a:buNone/>
            </a:pP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ウーバーが</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は</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地域交通の世界的支配に向けて前進してい</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ます</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Airbnb</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は急速に成長を遂げ、世界的な宿泊施設プロバイダーに成長</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予約件数は世界最大のホテルチェーンを上回ってい</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ます</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Upwork</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は人材のマーケットプレイスから、クラウド上に組織全体を構築できるインフラへと徐々に進化し、物理的なワークスペースやそれに伴うコストを必要とせずに、</a:t>
            </a:r>
            <a:endPar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遠隔地のフリーランスワーカーをつなげることができ</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ます</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・アマゾンは従来の書籍出版への影響を拡大すると同時に、ほかの多くの小売分野にも進出している。そして、伝統的なパイプライン大手の</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Nokia</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と</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Blackberry</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は過去</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10</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年間での時価総額の</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90%</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を失いましたが、プラットフォーム大手の</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Apple</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と</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Google</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は株式市場を席巻してい</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ます</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05BB9F64-FFBA-4067-86F8-75D8A2431B32}" type="slidenum">
              <a:rPr kumimoji="1" lang="ja-JP" altLang="en-US" smtClean="0"/>
              <a:t>8</a:t>
            </a:fld>
            <a:endParaRPr kumimoji="1" lang="ja-JP" altLang="en-US"/>
          </a:p>
        </p:txBody>
      </p:sp>
    </p:spTree>
    <p:extLst>
      <p:ext uri="{BB962C8B-B14F-4D97-AF65-F5344CB8AC3E}">
        <p14:creationId xmlns:p14="http://schemas.microsoft.com/office/powerpoint/2010/main" val="1277230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None/>
            </a:pP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この新たな破壊的イノベーションの段階においてプラットフォームはパイプラインに比べて二つの大きな経済的利点</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があります</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一つ目が生産と流通における優れた限界経済性です。</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例として、ホテル業界を見ると</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事業拡大を図る際、ヒルトンやシェラトンのようなホテルチェーンは、新たな客室を建設し、数千人のスタッフを雇用する</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必要があります</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。一方</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r>
              <a:rPr lang="en-US"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Airbnb</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はネットワークのリス</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ト</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に客席を追加するコストが最小限であるため、限界費用をほぼゼロに抑えて事業を拡大</a:t>
            </a:r>
            <a:r>
              <a:rPr lang="ja-JP" altLang="en-US"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できます</a:t>
            </a:r>
            <a:r>
              <a:rPr lang="ja-JP" altLang="ja-JP" sz="1200" kern="100" dirty="0">
                <a:effectLst/>
                <a:highlight>
                  <a:srgbClr val="FFFF00"/>
                </a:highlight>
                <a:latin typeface="游明朝" panose="02020400000000000000" pitchFamily="18" charset="-128"/>
                <a:ea typeface="游明朝" panose="02020400000000000000" pitchFamily="18" charset="-128"/>
                <a:cs typeface="Times New Roman" panose="02020603050405020304" pitchFamily="18" charset="0"/>
              </a:rPr>
              <a:t>。</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buNone/>
            </a:pPr>
            <a:r>
              <a:rPr lang="ja-JP" altLang="en-US" sz="1200" dirty="0">
                <a:effectLst/>
                <a:highlight>
                  <a:srgbClr val="FFFF00"/>
                </a:highlight>
                <a:ea typeface="游明朝" panose="02020400000000000000" pitchFamily="18" charset="-128"/>
                <a:cs typeface="Times New Roman" panose="02020603050405020304" pitchFamily="18" charset="0"/>
              </a:rPr>
              <a:t>二つ目が正の</a:t>
            </a:r>
            <a:r>
              <a:rPr lang="ja-JP" altLang="ja-JP" sz="1200" dirty="0">
                <a:effectLst/>
                <a:highlight>
                  <a:srgbClr val="FFFF00"/>
                </a:highlight>
                <a:ea typeface="游明朝" panose="02020400000000000000" pitchFamily="18" charset="-128"/>
                <a:cs typeface="Times New Roman" panose="02020603050405020304" pitchFamily="18" charset="0"/>
              </a:rPr>
              <a:t>ネットワーク効果によ</a:t>
            </a:r>
            <a:r>
              <a:rPr lang="ja-JP" altLang="en-US" sz="1200" dirty="0">
                <a:effectLst/>
                <a:highlight>
                  <a:srgbClr val="FFFF00"/>
                </a:highlight>
                <a:ea typeface="游明朝" panose="02020400000000000000" pitchFamily="18" charset="-128"/>
                <a:cs typeface="Times New Roman" panose="02020603050405020304" pitchFamily="18" charset="0"/>
              </a:rPr>
              <a:t>る</a:t>
            </a:r>
            <a:r>
              <a:rPr lang="ja-JP" altLang="ja-JP" sz="1200" dirty="0">
                <a:effectLst/>
                <a:highlight>
                  <a:srgbClr val="FFFF00"/>
                </a:highlight>
                <a:ea typeface="游明朝" panose="02020400000000000000" pitchFamily="18" charset="-128"/>
                <a:cs typeface="Times New Roman" panose="02020603050405020304" pitchFamily="18" charset="0"/>
              </a:rPr>
              <a:t>プラットフォームの急速なスケールアップ能力</a:t>
            </a:r>
            <a:r>
              <a:rPr lang="ja-JP" altLang="en-US" sz="1200" dirty="0">
                <a:effectLst/>
                <a:highlight>
                  <a:srgbClr val="FFFF00"/>
                </a:highlight>
                <a:ea typeface="游明朝" panose="02020400000000000000" pitchFamily="18" charset="-128"/>
                <a:cs typeface="Times New Roman" panose="02020603050405020304" pitchFamily="18" charset="0"/>
              </a:rPr>
              <a:t>です</a:t>
            </a:r>
            <a:r>
              <a:rPr lang="ja-JP" altLang="ja-JP" sz="1200" dirty="0">
                <a:effectLst/>
                <a:highlight>
                  <a:srgbClr val="FFFF00"/>
                </a:highlight>
                <a:ea typeface="游明朝" panose="02020400000000000000" pitchFamily="18" charset="-128"/>
                <a:cs typeface="Times New Roman" panose="02020603050405020304" pitchFamily="18" charset="0"/>
              </a:rPr>
              <a:t>。正のネットワーク効果が発揮されると、生産量の増加は消費量の増加につながり、その逆も同様です。</a:t>
            </a:r>
            <a:endParaRPr lang="en-US" altLang="ja-JP" sz="1200" dirty="0">
              <a:effectLst/>
              <a:highlight>
                <a:srgbClr val="FFFF00"/>
              </a:highlight>
              <a:ea typeface="游明朝" panose="02020400000000000000" pitchFamily="18" charset="-128"/>
              <a:cs typeface="Times New Roman" panose="02020603050405020304" pitchFamily="18" charset="0"/>
            </a:endParaRPr>
          </a:p>
          <a:p>
            <a:pPr>
              <a:buNone/>
            </a:pPr>
            <a:r>
              <a:rPr lang="en-US" altLang="ja-JP" sz="1200" dirty="0">
                <a:effectLst/>
                <a:latin typeface="游明朝" panose="02020400000000000000" pitchFamily="18" charset="-128"/>
                <a:cs typeface="Times New Roman" panose="02020603050405020304" pitchFamily="18" charset="0"/>
              </a:rPr>
              <a:t>Upwork</a:t>
            </a:r>
            <a:r>
              <a:rPr lang="ja-JP" altLang="ja-JP" sz="1200" dirty="0">
                <a:effectLst/>
                <a:ea typeface="游明朝" panose="02020400000000000000" pitchFamily="18" charset="-128"/>
                <a:cs typeface="Times New Roman" panose="02020603050405020304" pitchFamily="18" charset="0"/>
              </a:rPr>
              <a:t>に参加するフリーランサーが増えれば雇用を求める企業にとって</a:t>
            </a:r>
            <a:r>
              <a:rPr lang="en-US" altLang="ja-JP" sz="1200" dirty="0">
                <a:effectLst/>
                <a:ea typeface="游明朝" panose="02020400000000000000" pitchFamily="18" charset="-128"/>
                <a:cs typeface="Times New Roman" panose="02020603050405020304" pitchFamily="18" charset="0"/>
              </a:rPr>
              <a:t>Upwork</a:t>
            </a:r>
            <a:r>
              <a:rPr lang="ja-JP" altLang="ja-JP" sz="1200" dirty="0">
                <a:effectLst/>
                <a:ea typeface="游明朝" panose="02020400000000000000" pitchFamily="18" charset="-128"/>
                <a:cs typeface="Times New Roman" panose="02020603050405020304" pitchFamily="18" charset="0"/>
              </a:rPr>
              <a:t>の魅力が高まり、それがより多くのフリーランサーを惹きつけ</a:t>
            </a:r>
            <a:r>
              <a:rPr lang="ja-JP" altLang="en-US" sz="1200" dirty="0">
                <a:effectLst/>
                <a:ea typeface="游明朝" panose="02020400000000000000" pitchFamily="18" charset="-128"/>
                <a:cs typeface="Times New Roman" panose="02020603050405020304" pitchFamily="18" charset="0"/>
              </a:rPr>
              <a:t>ます</a:t>
            </a:r>
            <a:r>
              <a:rPr lang="ja-JP" altLang="en-US" sz="1200" dirty="0">
                <a:effectLst/>
                <a:highlight>
                  <a:srgbClr val="FFFF00"/>
                </a:highlight>
                <a:ea typeface="游明朝" panose="02020400000000000000" pitchFamily="18" charset="-128"/>
                <a:cs typeface="Times New Roman" panose="02020603050405020304" pitchFamily="18" charset="0"/>
              </a:rPr>
              <a:t>。</a:t>
            </a:r>
            <a:endParaRPr lang="en-US" altLang="ja-JP" sz="1200" dirty="0">
              <a:effectLst/>
              <a:highlight>
                <a:srgbClr val="FFFF00"/>
              </a:highlight>
              <a:ea typeface="游明朝" panose="02020400000000000000" pitchFamily="18" charset="-128"/>
              <a:cs typeface="Times New Roman" panose="02020603050405020304" pitchFamily="18" charset="0"/>
            </a:endParaRPr>
          </a:p>
          <a:p>
            <a:pPr>
              <a:buNone/>
            </a:pPr>
            <a:r>
              <a:rPr lang="ja-JP" altLang="ja-JP" sz="1200" dirty="0">
                <a:effectLst/>
                <a:highlight>
                  <a:srgbClr val="FFFF00"/>
                </a:highlight>
                <a:ea typeface="游明朝" panose="02020400000000000000" pitchFamily="18" charset="-128"/>
                <a:cs typeface="Times New Roman" panose="02020603050405020304" pitchFamily="18" charset="0"/>
              </a:rPr>
              <a:t>ネットワーク効果を活用することでプラットフォームは数百、数千、あるいは数百万人もの遠隔地の参加者を包含するオープンな電子エコシステムを構築することができます。</a:t>
            </a:r>
            <a:endParaRPr lang="en-US" altLang="ja-JP" sz="1200" dirty="0">
              <a:effectLst/>
              <a:highlight>
                <a:srgbClr val="FFFF00"/>
              </a:highlight>
              <a:ea typeface="游明朝" panose="02020400000000000000" pitchFamily="18" charset="-128"/>
              <a:cs typeface="Times New Roman" panose="02020603050405020304" pitchFamily="18" charset="0"/>
            </a:endParaRPr>
          </a:p>
          <a:p>
            <a:pPr>
              <a:buNone/>
            </a:pPr>
            <a:r>
              <a:rPr lang="ja-JP" altLang="ja-JP" sz="1200" dirty="0">
                <a:effectLst/>
                <a:highlight>
                  <a:srgbClr val="FFFF00"/>
                </a:highlight>
                <a:ea typeface="游明朝" panose="02020400000000000000" pitchFamily="18" charset="-128"/>
                <a:cs typeface="Times New Roman" panose="02020603050405020304" pitchFamily="18" charset="0"/>
              </a:rPr>
              <a:t>その結果、このようなエコシステムで創出される価値は従来型組織で創出される価値をはるかに上回る可能性があ</a:t>
            </a:r>
            <a:r>
              <a:rPr lang="ja-JP" altLang="en-US" sz="1200" dirty="0">
                <a:effectLst/>
                <a:highlight>
                  <a:srgbClr val="FFFF00"/>
                </a:highlight>
                <a:ea typeface="游明朝" panose="02020400000000000000" pitchFamily="18" charset="-128"/>
                <a:cs typeface="Times New Roman" panose="02020603050405020304" pitchFamily="18" charset="0"/>
              </a:rPr>
              <a:t>ります</a:t>
            </a:r>
            <a:r>
              <a:rPr lang="ja-JP" altLang="ja-JP" sz="1200" dirty="0">
                <a:effectLst/>
                <a:highlight>
                  <a:srgbClr val="FFFF00"/>
                </a:highlight>
                <a:ea typeface="游明朝" panose="02020400000000000000" pitchFamily="18" charset="-128"/>
                <a:cs typeface="Times New Roman" panose="02020603050405020304" pitchFamily="18" charset="0"/>
              </a:rPr>
              <a:t>。そのため、社内に保有するリソースに基づいてプラットフォームとの競争を続けることは困難で</a:t>
            </a:r>
            <a:r>
              <a:rPr lang="ja-JP" altLang="en-US" sz="1200" dirty="0">
                <a:effectLst/>
                <a:highlight>
                  <a:srgbClr val="FFFF00"/>
                </a:highlight>
                <a:ea typeface="游明朝" panose="02020400000000000000" pitchFamily="18" charset="-128"/>
                <a:cs typeface="Times New Roman" panose="02020603050405020304" pitchFamily="18" charset="0"/>
              </a:rPr>
              <a:t>す。</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05BB9F64-FFBA-4067-86F8-75D8A2431B32}" type="slidenum">
              <a:rPr kumimoji="1" lang="ja-JP" altLang="en-US" smtClean="0"/>
              <a:t>9</a:t>
            </a:fld>
            <a:endParaRPr kumimoji="1" lang="ja-JP" altLang="en-US"/>
          </a:p>
        </p:txBody>
      </p:sp>
    </p:spTree>
    <p:extLst>
      <p:ext uri="{BB962C8B-B14F-4D97-AF65-F5344CB8AC3E}">
        <p14:creationId xmlns:p14="http://schemas.microsoft.com/office/powerpoint/2010/main" val="1109154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ここからは既存企業ができる対応について説明させていただきます。</a:t>
            </a:r>
            <a:endParaRPr kumimoji="1" lang="en-US" altLang="ja-JP" dirty="0"/>
          </a:p>
          <a:p>
            <a:endParaRPr kumimoji="1" lang="en-US" altLang="ja-JP" dirty="0"/>
          </a:p>
          <a:p>
            <a:r>
              <a:rPr kumimoji="1" lang="ja-JP" altLang="en-US" dirty="0"/>
              <a:t>画像引用：</a:t>
            </a:r>
            <a:r>
              <a:rPr kumimoji="1" lang="en-US" altLang="ja-JP" dirty="0"/>
              <a:t>https://t-point.tsite.jp/store/list/airbnb/, https://www.youtube.com/intl/ALL_jp/howyoutubeworks/resources/brand-resources/#logos-icons-and-colors</a:t>
            </a:r>
          </a:p>
          <a:p>
            <a:endParaRPr kumimoji="1" lang="en-US" altLang="ja-JP" dirty="0"/>
          </a:p>
          <a:p>
            <a:r>
              <a:rPr kumimoji="1" lang="ja-JP" altLang="en-US" dirty="0"/>
              <a:t>旅館やホテルとは異なり、えあびは自社で家をもっていなくても価値提供ができていますし、</a:t>
            </a:r>
            <a:endParaRPr kumimoji="1" lang="en-US" altLang="ja-JP" dirty="0"/>
          </a:p>
          <a:p>
            <a:r>
              <a:rPr kumimoji="1" lang="ja-JP" altLang="en-US" dirty="0"/>
              <a:t>これまでユーザーがテレビから流れる映像を受動的に見ていたのに対し、</a:t>
            </a:r>
            <a:r>
              <a:rPr kumimoji="1" lang="en-US" altLang="ja-JP" dirty="0" err="1"/>
              <a:t>youtube</a:t>
            </a:r>
            <a:r>
              <a:rPr kumimoji="1" lang="ja-JP" altLang="en-US" dirty="0"/>
              <a:t>はユーザー自身がどの動画を見るかを選択するようになりました。</a:t>
            </a:r>
          </a:p>
        </p:txBody>
      </p:sp>
      <p:sp>
        <p:nvSpPr>
          <p:cNvPr id="4" name="スライド番号プレースホルダー 3"/>
          <p:cNvSpPr>
            <a:spLocks noGrp="1"/>
          </p:cNvSpPr>
          <p:nvPr>
            <p:ph type="sldNum" sz="quarter" idx="5"/>
          </p:nvPr>
        </p:nvSpPr>
        <p:spPr/>
        <p:txBody>
          <a:bodyPr/>
          <a:lstStyle/>
          <a:p>
            <a:fld id="{7FAAF55F-B58B-4E02-8C1A-0EBEB4341109}" type="slidenum">
              <a:rPr kumimoji="1" lang="ja-JP" altLang="en-US" smtClean="0"/>
              <a:t>19</a:t>
            </a:fld>
            <a:endParaRPr kumimoji="1" lang="ja-JP" altLang="en-US"/>
          </a:p>
        </p:txBody>
      </p:sp>
    </p:spTree>
    <p:extLst>
      <p:ext uri="{BB962C8B-B14F-4D97-AF65-F5344CB8AC3E}">
        <p14:creationId xmlns:p14="http://schemas.microsoft.com/office/powerpoint/2010/main" val="3517497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引用：</a:t>
            </a:r>
            <a:r>
              <a:rPr kumimoji="1" lang="en-US" altLang="ja-JP" dirty="0"/>
              <a:t>https://www.nri.com/jp/knowledge/glossary/suicyoku_suihei.html</a:t>
            </a:r>
          </a:p>
          <a:p>
            <a:endParaRPr kumimoji="1" lang="en-US" altLang="ja-JP" dirty="0"/>
          </a:p>
          <a:p>
            <a:r>
              <a:rPr kumimoji="1" lang="ja-JP" altLang="en-US" dirty="0"/>
              <a:t>水平統合はコンビニがコンビニを買収するみたいなことが例</a:t>
            </a:r>
          </a:p>
        </p:txBody>
      </p:sp>
      <p:sp>
        <p:nvSpPr>
          <p:cNvPr id="4" name="スライド番号プレースホルダー 3"/>
          <p:cNvSpPr>
            <a:spLocks noGrp="1"/>
          </p:cNvSpPr>
          <p:nvPr>
            <p:ph type="sldNum" sz="quarter" idx="5"/>
          </p:nvPr>
        </p:nvSpPr>
        <p:spPr/>
        <p:txBody>
          <a:bodyPr/>
          <a:lstStyle/>
          <a:p>
            <a:fld id="{7FAAF55F-B58B-4E02-8C1A-0EBEB4341109}" type="slidenum">
              <a:rPr kumimoji="1" lang="ja-JP" altLang="en-US" smtClean="0"/>
              <a:t>21</a:t>
            </a:fld>
            <a:endParaRPr kumimoji="1" lang="ja-JP" altLang="en-US"/>
          </a:p>
        </p:txBody>
      </p:sp>
    </p:spTree>
    <p:extLst>
      <p:ext uri="{BB962C8B-B14F-4D97-AF65-F5344CB8AC3E}">
        <p14:creationId xmlns:p14="http://schemas.microsoft.com/office/powerpoint/2010/main" val="1177764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EE7C25-601A-61FE-FC26-427A5770EA1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9C6E4CB-8D4F-F257-94B4-EF0031321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9E6A669-A4C4-7957-3114-7135082EB8AD}"/>
              </a:ext>
            </a:extLst>
          </p:cNvPr>
          <p:cNvSpPr>
            <a:spLocks noGrp="1"/>
          </p:cNvSpPr>
          <p:nvPr>
            <p:ph type="dt" sz="half" idx="10"/>
          </p:nvPr>
        </p:nvSpPr>
        <p:spPr/>
        <p:txBody>
          <a:bodyPr/>
          <a:lstStyle/>
          <a:p>
            <a:fld id="{9EFFC958-A064-44B0-B82C-270BE5B06CBD}" type="datetimeFigureOut">
              <a:rPr kumimoji="1" lang="ja-JP" altLang="en-US" smtClean="0"/>
              <a:t>2025/4/28</a:t>
            </a:fld>
            <a:endParaRPr kumimoji="1" lang="ja-JP" altLang="en-US"/>
          </a:p>
        </p:txBody>
      </p:sp>
      <p:sp>
        <p:nvSpPr>
          <p:cNvPr id="5" name="フッター プレースホルダー 4">
            <a:extLst>
              <a:ext uri="{FF2B5EF4-FFF2-40B4-BE49-F238E27FC236}">
                <a16:creationId xmlns:a16="http://schemas.microsoft.com/office/drawing/2014/main" id="{7FA3BBFC-A5F1-8385-D1E8-405B7E4186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40CB1EF-D490-4967-5B3F-8F43D98BF1D1}"/>
              </a:ext>
            </a:extLst>
          </p:cNvPr>
          <p:cNvSpPr>
            <a:spLocks noGrp="1"/>
          </p:cNvSpPr>
          <p:nvPr>
            <p:ph type="sldNum" sz="quarter" idx="12"/>
          </p:nvPr>
        </p:nvSpPr>
        <p:spPr/>
        <p:txBody>
          <a:bodyPr/>
          <a:lstStyle/>
          <a:p>
            <a:fld id="{27E1DC39-E879-4FD9-B974-5AD25A8FD0AE}" type="slidenum">
              <a:rPr kumimoji="1" lang="ja-JP" altLang="en-US" smtClean="0"/>
              <a:t>‹#›</a:t>
            </a:fld>
            <a:endParaRPr kumimoji="1" lang="ja-JP" altLang="en-US"/>
          </a:p>
        </p:txBody>
      </p:sp>
    </p:spTree>
    <p:extLst>
      <p:ext uri="{BB962C8B-B14F-4D97-AF65-F5344CB8AC3E}">
        <p14:creationId xmlns:p14="http://schemas.microsoft.com/office/powerpoint/2010/main" val="2665528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8F4567-5BC3-6B76-5159-D65E94BB2A2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9A5954A-AC22-2173-C0A9-5BF80B58074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FD447D3-BE2A-07D2-7F09-17D7B7DD11F9}"/>
              </a:ext>
            </a:extLst>
          </p:cNvPr>
          <p:cNvSpPr>
            <a:spLocks noGrp="1"/>
          </p:cNvSpPr>
          <p:nvPr>
            <p:ph type="dt" sz="half" idx="10"/>
          </p:nvPr>
        </p:nvSpPr>
        <p:spPr/>
        <p:txBody>
          <a:bodyPr/>
          <a:lstStyle/>
          <a:p>
            <a:fld id="{9EFFC958-A064-44B0-B82C-270BE5B06CBD}" type="datetimeFigureOut">
              <a:rPr kumimoji="1" lang="ja-JP" altLang="en-US" smtClean="0"/>
              <a:t>2025/4/28</a:t>
            </a:fld>
            <a:endParaRPr kumimoji="1" lang="ja-JP" altLang="en-US"/>
          </a:p>
        </p:txBody>
      </p:sp>
      <p:sp>
        <p:nvSpPr>
          <p:cNvPr id="5" name="フッター プレースホルダー 4">
            <a:extLst>
              <a:ext uri="{FF2B5EF4-FFF2-40B4-BE49-F238E27FC236}">
                <a16:creationId xmlns:a16="http://schemas.microsoft.com/office/drawing/2014/main" id="{3D888846-CF09-779E-0E62-464F763C0F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D83ECDC-0DA7-B1B5-5AEE-94069B32A4FD}"/>
              </a:ext>
            </a:extLst>
          </p:cNvPr>
          <p:cNvSpPr>
            <a:spLocks noGrp="1"/>
          </p:cNvSpPr>
          <p:nvPr>
            <p:ph type="sldNum" sz="quarter" idx="12"/>
          </p:nvPr>
        </p:nvSpPr>
        <p:spPr/>
        <p:txBody>
          <a:bodyPr/>
          <a:lstStyle/>
          <a:p>
            <a:fld id="{27E1DC39-E879-4FD9-B974-5AD25A8FD0AE}" type="slidenum">
              <a:rPr kumimoji="1" lang="ja-JP" altLang="en-US" smtClean="0"/>
              <a:t>‹#›</a:t>
            </a:fld>
            <a:endParaRPr kumimoji="1" lang="ja-JP" altLang="en-US"/>
          </a:p>
        </p:txBody>
      </p:sp>
    </p:spTree>
    <p:extLst>
      <p:ext uri="{BB962C8B-B14F-4D97-AF65-F5344CB8AC3E}">
        <p14:creationId xmlns:p14="http://schemas.microsoft.com/office/powerpoint/2010/main" val="3128116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14AEA47-ADD5-E3ED-3D9C-300F0A5DF2F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8A2009E-9C1A-EA86-5973-735F9277D75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FA97026-7B30-FEB9-9C96-E755617C8DEA}"/>
              </a:ext>
            </a:extLst>
          </p:cNvPr>
          <p:cNvSpPr>
            <a:spLocks noGrp="1"/>
          </p:cNvSpPr>
          <p:nvPr>
            <p:ph type="dt" sz="half" idx="10"/>
          </p:nvPr>
        </p:nvSpPr>
        <p:spPr/>
        <p:txBody>
          <a:bodyPr/>
          <a:lstStyle/>
          <a:p>
            <a:fld id="{9EFFC958-A064-44B0-B82C-270BE5B06CBD}" type="datetimeFigureOut">
              <a:rPr kumimoji="1" lang="ja-JP" altLang="en-US" smtClean="0"/>
              <a:t>2025/4/28</a:t>
            </a:fld>
            <a:endParaRPr kumimoji="1" lang="ja-JP" altLang="en-US"/>
          </a:p>
        </p:txBody>
      </p:sp>
      <p:sp>
        <p:nvSpPr>
          <p:cNvPr id="5" name="フッター プレースホルダー 4">
            <a:extLst>
              <a:ext uri="{FF2B5EF4-FFF2-40B4-BE49-F238E27FC236}">
                <a16:creationId xmlns:a16="http://schemas.microsoft.com/office/drawing/2014/main" id="{32D85853-7AC4-C926-83F6-26317B3CAD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59B100E-A8BD-0B74-1A0D-2FA437452B34}"/>
              </a:ext>
            </a:extLst>
          </p:cNvPr>
          <p:cNvSpPr>
            <a:spLocks noGrp="1"/>
          </p:cNvSpPr>
          <p:nvPr>
            <p:ph type="sldNum" sz="quarter" idx="12"/>
          </p:nvPr>
        </p:nvSpPr>
        <p:spPr/>
        <p:txBody>
          <a:bodyPr/>
          <a:lstStyle/>
          <a:p>
            <a:fld id="{27E1DC39-E879-4FD9-B974-5AD25A8FD0AE}" type="slidenum">
              <a:rPr kumimoji="1" lang="ja-JP" altLang="en-US" smtClean="0"/>
              <a:t>‹#›</a:t>
            </a:fld>
            <a:endParaRPr kumimoji="1" lang="ja-JP" altLang="en-US"/>
          </a:p>
        </p:txBody>
      </p:sp>
    </p:spTree>
    <p:extLst>
      <p:ext uri="{BB962C8B-B14F-4D97-AF65-F5344CB8AC3E}">
        <p14:creationId xmlns:p14="http://schemas.microsoft.com/office/powerpoint/2010/main" val="2323487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978" y="2130426"/>
            <a:ext cx="7774425" cy="1470025"/>
          </a:xfrm>
        </p:spPr>
        <p:txBody>
          <a:bodyPr/>
          <a:lstStyle/>
          <a:p>
            <a:r>
              <a:rPr lang="en-US"/>
              <a:t>Click to edit Master title style</a:t>
            </a:r>
          </a:p>
        </p:txBody>
      </p:sp>
      <p:sp>
        <p:nvSpPr>
          <p:cNvPr id="3" name="Subtitle 2"/>
          <p:cNvSpPr>
            <a:spLocks noGrp="1"/>
          </p:cNvSpPr>
          <p:nvPr>
            <p:ph type="subTitle" idx="1"/>
          </p:nvPr>
        </p:nvSpPr>
        <p:spPr>
          <a:xfrm>
            <a:off x="1371957" y="3886200"/>
            <a:ext cx="6402467"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33453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95228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501" y="4406901"/>
            <a:ext cx="7774425"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501" y="2906713"/>
            <a:ext cx="777442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54278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319" y="1600201"/>
            <a:ext cx="403965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9411" y="1600201"/>
            <a:ext cx="403965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24515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319" y="1535113"/>
            <a:ext cx="404124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319" y="2174875"/>
            <a:ext cx="404124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6235" y="1535113"/>
            <a:ext cx="404282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6235" y="2174875"/>
            <a:ext cx="404282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22216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45093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55907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319" y="273050"/>
            <a:ext cx="3009097"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981" y="273051"/>
            <a:ext cx="511308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319" y="1435101"/>
            <a:ext cx="300909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97362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CABF50-A45B-0DF5-1334-970D8A00ED9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8A006A4-0A99-77C8-3DD6-E6AF5A7DF7F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84693A-9744-98D7-0F12-3B02EB239E34}"/>
              </a:ext>
            </a:extLst>
          </p:cNvPr>
          <p:cNvSpPr>
            <a:spLocks noGrp="1"/>
          </p:cNvSpPr>
          <p:nvPr>
            <p:ph type="dt" sz="half" idx="10"/>
          </p:nvPr>
        </p:nvSpPr>
        <p:spPr/>
        <p:txBody>
          <a:bodyPr/>
          <a:lstStyle/>
          <a:p>
            <a:fld id="{9EFFC958-A064-44B0-B82C-270BE5B06CBD}" type="datetimeFigureOut">
              <a:rPr kumimoji="1" lang="ja-JP" altLang="en-US" smtClean="0"/>
              <a:t>2025/4/28</a:t>
            </a:fld>
            <a:endParaRPr kumimoji="1" lang="ja-JP" altLang="en-US"/>
          </a:p>
        </p:txBody>
      </p:sp>
      <p:sp>
        <p:nvSpPr>
          <p:cNvPr id="5" name="フッター プレースホルダー 4">
            <a:extLst>
              <a:ext uri="{FF2B5EF4-FFF2-40B4-BE49-F238E27FC236}">
                <a16:creationId xmlns:a16="http://schemas.microsoft.com/office/drawing/2014/main" id="{D2E92C7C-648A-AD10-0EA7-685E76E25B3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8DB5BEB-2884-F20F-43A1-7E8DB2DFC3B5}"/>
              </a:ext>
            </a:extLst>
          </p:cNvPr>
          <p:cNvSpPr>
            <a:spLocks noGrp="1"/>
          </p:cNvSpPr>
          <p:nvPr>
            <p:ph type="sldNum" sz="quarter" idx="12"/>
          </p:nvPr>
        </p:nvSpPr>
        <p:spPr/>
        <p:txBody>
          <a:bodyPr/>
          <a:lstStyle/>
          <a:p>
            <a:fld id="{27E1DC39-E879-4FD9-B974-5AD25A8FD0AE}" type="slidenum">
              <a:rPr kumimoji="1" lang="ja-JP" altLang="en-US" smtClean="0"/>
              <a:t>‹#›</a:t>
            </a:fld>
            <a:endParaRPr kumimoji="1" lang="ja-JP" altLang="en-US"/>
          </a:p>
        </p:txBody>
      </p:sp>
    </p:spTree>
    <p:extLst>
      <p:ext uri="{BB962C8B-B14F-4D97-AF65-F5344CB8AC3E}">
        <p14:creationId xmlns:p14="http://schemas.microsoft.com/office/powerpoint/2010/main" val="1804506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755" y="4800600"/>
            <a:ext cx="5487829"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755" y="612775"/>
            <a:ext cx="548782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755" y="5367338"/>
            <a:ext cx="548782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940981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15371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1127" y="274639"/>
            <a:ext cx="205793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319" y="274639"/>
            <a:ext cx="6021368"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62228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4C430E-2A3E-8E0F-3B59-46DD174C5F4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730C6AF-9734-605B-7BBD-96ACAF6981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87696B3-1C41-5374-8EE7-408C49B07C96}"/>
              </a:ext>
            </a:extLst>
          </p:cNvPr>
          <p:cNvSpPr>
            <a:spLocks noGrp="1"/>
          </p:cNvSpPr>
          <p:nvPr>
            <p:ph type="dt" sz="half" idx="10"/>
          </p:nvPr>
        </p:nvSpPr>
        <p:spPr/>
        <p:txBody>
          <a:bodyPr/>
          <a:lstStyle/>
          <a:p>
            <a:fld id="{5153D4EA-3A51-489F-9172-E3F36CB420CE}" type="datetimeFigureOut">
              <a:rPr kumimoji="1" lang="ja-JP" altLang="en-US" smtClean="0"/>
              <a:t>2025/4/28</a:t>
            </a:fld>
            <a:endParaRPr kumimoji="1" lang="ja-JP" altLang="en-US"/>
          </a:p>
        </p:txBody>
      </p:sp>
      <p:sp>
        <p:nvSpPr>
          <p:cNvPr id="5" name="フッター プレースホルダー 4">
            <a:extLst>
              <a:ext uri="{FF2B5EF4-FFF2-40B4-BE49-F238E27FC236}">
                <a16:creationId xmlns:a16="http://schemas.microsoft.com/office/drawing/2014/main" id="{31CB3B2D-E012-94A7-4BF0-590CC5E6CA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C81C3DB-0407-CCD1-A9A2-AA41436962F5}"/>
              </a:ext>
            </a:extLst>
          </p:cNvPr>
          <p:cNvSpPr>
            <a:spLocks noGrp="1"/>
          </p:cNvSpPr>
          <p:nvPr>
            <p:ph type="sldNum" sz="quarter" idx="12"/>
          </p:nvPr>
        </p:nvSpPr>
        <p:spPr/>
        <p:txBody>
          <a:bodyPr/>
          <a:lstStyle/>
          <a:p>
            <a:fld id="{D446C0BD-B793-435F-BB08-243C006E1696}" type="slidenum">
              <a:rPr kumimoji="1" lang="ja-JP" altLang="en-US" smtClean="0"/>
              <a:t>‹#›</a:t>
            </a:fld>
            <a:endParaRPr kumimoji="1" lang="ja-JP" altLang="en-US"/>
          </a:p>
        </p:txBody>
      </p:sp>
    </p:spTree>
    <p:extLst>
      <p:ext uri="{BB962C8B-B14F-4D97-AF65-F5344CB8AC3E}">
        <p14:creationId xmlns:p14="http://schemas.microsoft.com/office/powerpoint/2010/main" val="4253120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AB2C13-6E82-BCD6-5368-949BBED8E9F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A9F3238-8CDC-A86B-D59A-B0B61BB343F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41887D3-CC70-1EB3-DE45-999C65C549D0}"/>
              </a:ext>
            </a:extLst>
          </p:cNvPr>
          <p:cNvSpPr>
            <a:spLocks noGrp="1"/>
          </p:cNvSpPr>
          <p:nvPr>
            <p:ph type="dt" sz="half" idx="10"/>
          </p:nvPr>
        </p:nvSpPr>
        <p:spPr/>
        <p:txBody>
          <a:bodyPr/>
          <a:lstStyle/>
          <a:p>
            <a:fld id="{5153D4EA-3A51-489F-9172-E3F36CB420CE}" type="datetimeFigureOut">
              <a:rPr kumimoji="1" lang="ja-JP" altLang="en-US" smtClean="0"/>
              <a:t>2025/4/28</a:t>
            </a:fld>
            <a:endParaRPr kumimoji="1" lang="ja-JP" altLang="en-US"/>
          </a:p>
        </p:txBody>
      </p:sp>
      <p:sp>
        <p:nvSpPr>
          <p:cNvPr id="5" name="フッター プレースホルダー 4">
            <a:extLst>
              <a:ext uri="{FF2B5EF4-FFF2-40B4-BE49-F238E27FC236}">
                <a16:creationId xmlns:a16="http://schemas.microsoft.com/office/drawing/2014/main" id="{1E3D1D5A-3083-AB89-E33C-6C3E1E4487C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F9D0D88-1B3F-0BE3-34C9-62370D8672BB}"/>
              </a:ext>
            </a:extLst>
          </p:cNvPr>
          <p:cNvSpPr>
            <a:spLocks noGrp="1"/>
          </p:cNvSpPr>
          <p:nvPr>
            <p:ph type="sldNum" sz="quarter" idx="12"/>
          </p:nvPr>
        </p:nvSpPr>
        <p:spPr/>
        <p:txBody>
          <a:bodyPr/>
          <a:lstStyle/>
          <a:p>
            <a:fld id="{D446C0BD-B793-435F-BB08-243C006E1696}" type="slidenum">
              <a:rPr kumimoji="1" lang="ja-JP" altLang="en-US" smtClean="0"/>
              <a:t>‹#›</a:t>
            </a:fld>
            <a:endParaRPr kumimoji="1" lang="ja-JP" altLang="en-US"/>
          </a:p>
        </p:txBody>
      </p:sp>
    </p:spTree>
    <p:extLst>
      <p:ext uri="{BB962C8B-B14F-4D97-AF65-F5344CB8AC3E}">
        <p14:creationId xmlns:p14="http://schemas.microsoft.com/office/powerpoint/2010/main" val="13273066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FAFF27-1535-F22A-BC53-A425760EC3A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FBB16FA-7482-ED8C-F342-025EE53438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EFD3FB0-1F3A-2397-2D44-BE2F08818AC0}"/>
              </a:ext>
            </a:extLst>
          </p:cNvPr>
          <p:cNvSpPr>
            <a:spLocks noGrp="1"/>
          </p:cNvSpPr>
          <p:nvPr>
            <p:ph type="dt" sz="half" idx="10"/>
          </p:nvPr>
        </p:nvSpPr>
        <p:spPr/>
        <p:txBody>
          <a:bodyPr/>
          <a:lstStyle/>
          <a:p>
            <a:fld id="{5153D4EA-3A51-489F-9172-E3F36CB420CE}" type="datetimeFigureOut">
              <a:rPr kumimoji="1" lang="ja-JP" altLang="en-US" smtClean="0"/>
              <a:t>2025/4/28</a:t>
            </a:fld>
            <a:endParaRPr kumimoji="1" lang="ja-JP" altLang="en-US"/>
          </a:p>
        </p:txBody>
      </p:sp>
      <p:sp>
        <p:nvSpPr>
          <p:cNvPr id="5" name="フッター プレースホルダー 4">
            <a:extLst>
              <a:ext uri="{FF2B5EF4-FFF2-40B4-BE49-F238E27FC236}">
                <a16:creationId xmlns:a16="http://schemas.microsoft.com/office/drawing/2014/main" id="{435C6999-5D54-C2D9-25AE-2C48D614A5C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A401799-3437-0F55-E0D7-0F215071512F}"/>
              </a:ext>
            </a:extLst>
          </p:cNvPr>
          <p:cNvSpPr>
            <a:spLocks noGrp="1"/>
          </p:cNvSpPr>
          <p:nvPr>
            <p:ph type="sldNum" sz="quarter" idx="12"/>
          </p:nvPr>
        </p:nvSpPr>
        <p:spPr/>
        <p:txBody>
          <a:bodyPr/>
          <a:lstStyle/>
          <a:p>
            <a:fld id="{D446C0BD-B793-435F-BB08-243C006E1696}" type="slidenum">
              <a:rPr kumimoji="1" lang="ja-JP" altLang="en-US" smtClean="0"/>
              <a:t>‹#›</a:t>
            </a:fld>
            <a:endParaRPr kumimoji="1" lang="ja-JP" altLang="en-US"/>
          </a:p>
        </p:txBody>
      </p:sp>
    </p:spTree>
    <p:extLst>
      <p:ext uri="{BB962C8B-B14F-4D97-AF65-F5344CB8AC3E}">
        <p14:creationId xmlns:p14="http://schemas.microsoft.com/office/powerpoint/2010/main" val="4596404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513752-E2AC-E0B6-091E-E26508A704B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5379638-DBC5-4A42-7F78-0BDE942FBD7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C9F1D68-1A1D-9BA7-7999-5A2333DA50A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41AB57A-400C-DDD7-2330-FB88FC93D4C1}"/>
              </a:ext>
            </a:extLst>
          </p:cNvPr>
          <p:cNvSpPr>
            <a:spLocks noGrp="1"/>
          </p:cNvSpPr>
          <p:nvPr>
            <p:ph type="dt" sz="half" idx="10"/>
          </p:nvPr>
        </p:nvSpPr>
        <p:spPr/>
        <p:txBody>
          <a:bodyPr/>
          <a:lstStyle/>
          <a:p>
            <a:fld id="{5153D4EA-3A51-489F-9172-E3F36CB420CE}" type="datetimeFigureOut">
              <a:rPr kumimoji="1" lang="ja-JP" altLang="en-US" smtClean="0"/>
              <a:t>2025/4/28</a:t>
            </a:fld>
            <a:endParaRPr kumimoji="1" lang="ja-JP" altLang="en-US"/>
          </a:p>
        </p:txBody>
      </p:sp>
      <p:sp>
        <p:nvSpPr>
          <p:cNvPr id="6" name="フッター プレースホルダー 5">
            <a:extLst>
              <a:ext uri="{FF2B5EF4-FFF2-40B4-BE49-F238E27FC236}">
                <a16:creationId xmlns:a16="http://schemas.microsoft.com/office/drawing/2014/main" id="{61334AAB-B0C7-F206-4529-83C2AB468BB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A03F0BC-BBFC-ECEE-8FAB-52285705C401}"/>
              </a:ext>
            </a:extLst>
          </p:cNvPr>
          <p:cNvSpPr>
            <a:spLocks noGrp="1"/>
          </p:cNvSpPr>
          <p:nvPr>
            <p:ph type="sldNum" sz="quarter" idx="12"/>
          </p:nvPr>
        </p:nvSpPr>
        <p:spPr/>
        <p:txBody>
          <a:bodyPr/>
          <a:lstStyle/>
          <a:p>
            <a:fld id="{D446C0BD-B793-435F-BB08-243C006E1696}" type="slidenum">
              <a:rPr kumimoji="1" lang="ja-JP" altLang="en-US" smtClean="0"/>
              <a:t>‹#›</a:t>
            </a:fld>
            <a:endParaRPr kumimoji="1" lang="ja-JP" altLang="en-US"/>
          </a:p>
        </p:txBody>
      </p:sp>
    </p:spTree>
    <p:extLst>
      <p:ext uri="{BB962C8B-B14F-4D97-AF65-F5344CB8AC3E}">
        <p14:creationId xmlns:p14="http://schemas.microsoft.com/office/powerpoint/2010/main" val="31851883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8FF0C-5047-08A0-CC10-635208E7046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1E3CA15-154F-7893-C02A-1A0FB8F606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6F74038-C340-011C-6B38-DE2E237AEF1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0B28731-EECE-BC71-EF67-9813DDF36C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F4A3460-07F2-D4A2-0AB8-970FAAAED59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E5D54F5-CF26-5F93-2D9A-8218318F9911}"/>
              </a:ext>
            </a:extLst>
          </p:cNvPr>
          <p:cNvSpPr>
            <a:spLocks noGrp="1"/>
          </p:cNvSpPr>
          <p:nvPr>
            <p:ph type="dt" sz="half" idx="10"/>
          </p:nvPr>
        </p:nvSpPr>
        <p:spPr/>
        <p:txBody>
          <a:bodyPr/>
          <a:lstStyle/>
          <a:p>
            <a:fld id="{5153D4EA-3A51-489F-9172-E3F36CB420CE}" type="datetimeFigureOut">
              <a:rPr kumimoji="1" lang="ja-JP" altLang="en-US" smtClean="0"/>
              <a:t>2025/4/28</a:t>
            </a:fld>
            <a:endParaRPr kumimoji="1" lang="ja-JP" altLang="en-US"/>
          </a:p>
        </p:txBody>
      </p:sp>
      <p:sp>
        <p:nvSpPr>
          <p:cNvPr id="8" name="フッター プレースホルダー 7">
            <a:extLst>
              <a:ext uri="{FF2B5EF4-FFF2-40B4-BE49-F238E27FC236}">
                <a16:creationId xmlns:a16="http://schemas.microsoft.com/office/drawing/2014/main" id="{45AAB2B8-DD01-3DD1-B7D4-7776E1E5C59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971CF9D-B63B-6CC7-2711-8BEFC847F4CA}"/>
              </a:ext>
            </a:extLst>
          </p:cNvPr>
          <p:cNvSpPr>
            <a:spLocks noGrp="1"/>
          </p:cNvSpPr>
          <p:nvPr>
            <p:ph type="sldNum" sz="quarter" idx="12"/>
          </p:nvPr>
        </p:nvSpPr>
        <p:spPr/>
        <p:txBody>
          <a:bodyPr/>
          <a:lstStyle/>
          <a:p>
            <a:fld id="{D446C0BD-B793-435F-BB08-243C006E1696}" type="slidenum">
              <a:rPr kumimoji="1" lang="ja-JP" altLang="en-US" smtClean="0"/>
              <a:t>‹#›</a:t>
            </a:fld>
            <a:endParaRPr kumimoji="1" lang="ja-JP" altLang="en-US"/>
          </a:p>
        </p:txBody>
      </p:sp>
    </p:spTree>
    <p:extLst>
      <p:ext uri="{BB962C8B-B14F-4D97-AF65-F5344CB8AC3E}">
        <p14:creationId xmlns:p14="http://schemas.microsoft.com/office/powerpoint/2010/main" val="13677645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C5D5D6-7E00-6005-8C9B-C16E975F6B1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0EF3D0B-57C3-EBE3-EC28-DE99AF3644B9}"/>
              </a:ext>
            </a:extLst>
          </p:cNvPr>
          <p:cNvSpPr>
            <a:spLocks noGrp="1"/>
          </p:cNvSpPr>
          <p:nvPr>
            <p:ph type="dt" sz="half" idx="10"/>
          </p:nvPr>
        </p:nvSpPr>
        <p:spPr/>
        <p:txBody>
          <a:bodyPr/>
          <a:lstStyle/>
          <a:p>
            <a:fld id="{5153D4EA-3A51-489F-9172-E3F36CB420CE}" type="datetimeFigureOut">
              <a:rPr kumimoji="1" lang="ja-JP" altLang="en-US" smtClean="0"/>
              <a:t>2025/4/28</a:t>
            </a:fld>
            <a:endParaRPr kumimoji="1" lang="ja-JP" altLang="en-US"/>
          </a:p>
        </p:txBody>
      </p:sp>
      <p:sp>
        <p:nvSpPr>
          <p:cNvPr id="4" name="フッター プレースホルダー 3">
            <a:extLst>
              <a:ext uri="{FF2B5EF4-FFF2-40B4-BE49-F238E27FC236}">
                <a16:creationId xmlns:a16="http://schemas.microsoft.com/office/drawing/2014/main" id="{B9E2EAF3-A75D-0B2B-BA19-6B67814197F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7E2DE17-0A76-C7B5-8D05-B62C66C35803}"/>
              </a:ext>
            </a:extLst>
          </p:cNvPr>
          <p:cNvSpPr>
            <a:spLocks noGrp="1"/>
          </p:cNvSpPr>
          <p:nvPr>
            <p:ph type="sldNum" sz="quarter" idx="12"/>
          </p:nvPr>
        </p:nvSpPr>
        <p:spPr/>
        <p:txBody>
          <a:bodyPr/>
          <a:lstStyle/>
          <a:p>
            <a:fld id="{D446C0BD-B793-435F-BB08-243C006E1696}" type="slidenum">
              <a:rPr kumimoji="1" lang="ja-JP" altLang="en-US" smtClean="0"/>
              <a:t>‹#›</a:t>
            </a:fld>
            <a:endParaRPr kumimoji="1" lang="ja-JP" altLang="en-US"/>
          </a:p>
        </p:txBody>
      </p:sp>
    </p:spTree>
    <p:extLst>
      <p:ext uri="{BB962C8B-B14F-4D97-AF65-F5344CB8AC3E}">
        <p14:creationId xmlns:p14="http://schemas.microsoft.com/office/powerpoint/2010/main" val="37679318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5B50D50-2DC4-3134-1AE5-78C0CBC57F91}"/>
              </a:ext>
            </a:extLst>
          </p:cNvPr>
          <p:cNvSpPr>
            <a:spLocks noGrp="1"/>
          </p:cNvSpPr>
          <p:nvPr>
            <p:ph type="dt" sz="half" idx="10"/>
          </p:nvPr>
        </p:nvSpPr>
        <p:spPr/>
        <p:txBody>
          <a:bodyPr/>
          <a:lstStyle/>
          <a:p>
            <a:fld id="{5153D4EA-3A51-489F-9172-E3F36CB420CE}" type="datetimeFigureOut">
              <a:rPr kumimoji="1" lang="ja-JP" altLang="en-US" smtClean="0"/>
              <a:t>2025/4/28</a:t>
            </a:fld>
            <a:endParaRPr kumimoji="1" lang="ja-JP" altLang="en-US"/>
          </a:p>
        </p:txBody>
      </p:sp>
      <p:sp>
        <p:nvSpPr>
          <p:cNvPr id="3" name="フッター プレースホルダー 2">
            <a:extLst>
              <a:ext uri="{FF2B5EF4-FFF2-40B4-BE49-F238E27FC236}">
                <a16:creationId xmlns:a16="http://schemas.microsoft.com/office/drawing/2014/main" id="{D3B6038B-115D-593A-B262-DE0D5495D3C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F266E57-95F8-0016-1F57-C7A5892884D7}"/>
              </a:ext>
            </a:extLst>
          </p:cNvPr>
          <p:cNvSpPr>
            <a:spLocks noGrp="1"/>
          </p:cNvSpPr>
          <p:nvPr>
            <p:ph type="sldNum" sz="quarter" idx="12"/>
          </p:nvPr>
        </p:nvSpPr>
        <p:spPr/>
        <p:txBody>
          <a:bodyPr/>
          <a:lstStyle/>
          <a:p>
            <a:fld id="{D446C0BD-B793-435F-BB08-243C006E1696}" type="slidenum">
              <a:rPr kumimoji="1" lang="ja-JP" altLang="en-US" smtClean="0"/>
              <a:t>‹#›</a:t>
            </a:fld>
            <a:endParaRPr kumimoji="1" lang="ja-JP" altLang="en-US"/>
          </a:p>
        </p:txBody>
      </p:sp>
    </p:spTree>
    <p:extLst>
      <p:ext uri="{BB962C8B-B14F-4D97-AF65-F5344CB8AC3E}">
        <p14:creationId xmlns:p14="http://schemas.microsoft.com/office/powerpoint/2010/main" val="3715707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9C2248-AF00-C3D5-2131-CFE3E414CEF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5F4F8EF-841F-8560-89B1-9C69C2BA5F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2E4FDD1-9368-9737-DEAA-69775CDE1F58}"/>
              </a:ext>
            </a:extLst>
          </p:cNvPr>
          <p:cNvSpPr>
            <a:spLocks noGrp="1"/>
          </p:cNvSpPr>
          <p:nvPr>
            <p:ph type="dt" sz="half" idx="10"/>
          </p:nvPr>
        </p:nvSpPr>
        <p:spPr/>
        <p:txBody>
          <a:bodyPr/>
          <a:lstStyle/>
          <a:p>
            <a:fld id="{9EFFC958-A064-44B0-B82C-270BE5B06CBD}" type="datetimeFigureOut">
              <a:rPr kumimoji="1" lang="ja-JP" altLang="en-US" smtClean="0"/>
              <a:t>2025/4/28</a:t>
            </a:fld>
            <a:endParaRPr kumimoji="1" lang="ja-JP" altLang="en-US"/>
          </a:p>
        </p:txBody>
      </p:sp>
      <p:sp>
        <p:nvSpPr>
          <p:cNvPr id="5" name="フッター プレースホルダー 4">
            <a:extLst>
              <a:ext uri="{FF2B5EF4-FFF2-40B4-BE49-F238E27FC236}">
                <a16:creationId xmlns:a16="http://schemas.microsoft.com/office/drawing/2014/main" id="{09B0AB7A-3D78-868D-8DA0-B550117C8D1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2BCD342-3A8E-5193-EBBC-02C8E8A98CC6}"/>
              </a:ext>
            </a:extLst>
          </p:cNvPr>
          <p:cNvSpPr>
            <a:spLocks noGrp="1"/>
          </p:cNvSpPr>
          <p:nvPr>
            <p:ph type="sldNum" sz="quarter" idx="12"/>
          </p:nvPr>
        </p:nvSpPr>
        <p:spPr/>
        <p:txBody>
          <a:bodyPr/>
          <a:lstStyle/>
          <a:p>
            <a:fld id="{27E1DC39-E879-4FD9-B974-5AD25A8FD0AE}" type="slidenum">
              <a:rPr kumimoji="1" lang="ja-JP" altLang="en-US" smtClean="0"/>
              <a:t>‹#›</a:t>
            </a:fld>
            <a:endParaRPr kumimoji="1" lang="ja-JP" altLang="en-US"/>
          </a:p>
        </p:txBody>
      </p:sp>
    </p:spTree>
    <p:extLst>
      <p:ext uri="{BB962C8B-B14F-4D97-AF65-F5344CB8AC3E}">
        <p14:creationId xmlns:p14="http://schemas.microsoft.com/office/powerpoint/2010/main" val="18048318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A0B011-52B8-225B-AA14-DDA3952DF60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BACAFE3-E2A5-C773-1A57-519A8831AC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7EC12B5-A71F-4F89-B3D3-952A617DC4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61D1A9-3938-AF8D-6C60-8E3C9B9F99FE}"/>
              </a:ext>
            </a:extLst>
          </p:cNvPr>
          <p:cNvSpPr>
            <a:spLocks noGrp="1"/>
          </p:cNvSpPr>
          <p:nvPr>
            <p:ph type="dt" sz="half" idx="10"/>
          </p:nvPr>
        </p:nvSpPr>
        <p:spPr/>
        <p:txBody>
          <a:bodyPr/>
          <a:lstStyle/>
          <a:p>
            <a:fld id="{5153D4EA-3A51-489F-9172-E3F36CB420CE}" type="datetimeFigureOut">
              <a:rPr kumimoji="1" lang="ja-JP" altLang="en-US" smtClean="0"/>
              <a:t>2025/4/28</a:t>
            </a:fld>
            <a:endParaRPr kumimoji="1" lang="ja-JP" altLang="en-US"/>
          </a:p>
        </p:txBody>
      </p:sp>
      <p:sp>
        <p:nvSpPr>
          <p:cNvPr id="6" name="フッター プレースホルダー 5">
            <a:extLst>
              <a:ext uri="{FF2B5EF4-FFF2-40B4-BE49-F238E27FC236}">
                <a16:creationId xmlns:a16="http://schemas.microsoft.com/office/drawing/2014/main" id="{AB5DB001-3D9D-DE9B-17CB-903E5888CEF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F876B2C-32AF-7169-EE47-92EC39EE7F5D}"/>
              </a:ext>
            </a:extLst>
          </p:cNvPr>
          <p:cNvSpPr>
            <a:spLocks noGrp="1"/>
          </p:cNvSpPr>
          <p:nvPr>
            <p:ph type="sldNum" sz="quarter" idx="12"/>
          </p:nvPr>
        </p:nvSpPr>
        <p:spPr/>
        <p:txBody>
          <a:bodyPr/>
          <a:lstStyle/>
          <a:p>
            <a:fld id="{D446C0BD-B793-435F-BB08-243C006E1696}" type="slidenum">
              <a:rPr kumimoji="1" lang="ja-JP" altLang="en-US" smtClean="0"/>
              <a:t>‹#›</a:t>
            </a:fld>
            <a:endParaRPr kumimoji="1" lang="ja-JP" altLang="en-US"/>
          </a:p>
        </p:txBody>
      </p:sp>
    </p:spTree>
    <p:extLst>
      <p:ext uri="{BB962C8B-B14F-4D97-AF65-F5344CB8AC3E}">
        <p14:creationId xmlns:p14="http://schemas.microsoft.com/office/powerpoint/2010/main" val="42100061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3AD9FC-827C-AA0C-9067-F7906CC38FF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AC0FA4B-720D-B9C4-00B7-CE03B8DAD0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61A443B-09F1-A2FC-4DCE-B6766F10D7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F09942D-9B66-C788-4245-3816B030C9F9}"/>
              </a:ext>
            </a:extLst>
          </p:cNvPr>
          <p:cNvSpPr>
            <a:spLocks noGrp="1"/>
          </p:cNvSpPr>
          <p:nvPr>
            <p:ph type="dt" sz="half" idx="10"/>
          </p:nvPr>
        </p:nvSpPr>
        <p:spPr/>
        <p:txBody>
          <a:bodyPr/>
          <a:lstStyle/>
          <a:p>
            <a:fld id="{5153D4EA-3A51-489F-9172-E3F36CB420CE}" type="datetimeFigureOut">
              <a:rPr kumimoji="1" lang="ja-JP" altLang="en-US" smtClean="0"/>
              <a:t>2025/4/28</a:t>
            </a:fld>
            <a:endParaRPr kumimoji="1" lang="ja-JP" altLang="en-US"/>
          </a:p>
        </p:txBody>
      </p:sp>
      <p:sp>
        <p:nvSpPr>
          <p:cNvPr id="6" name="フッター プレースホルダー 5">
            <a:extLst>
              <a:ext uri="{FF2B5EF4-FFF2-40B4-BE49-F238E27FC236}">
                <a16:creationId xmlns:a16="http://schemas.microsoft.com/office/drawing/2014/main" id="{79E5C7B7-95BF-FDC0-2E9D-362815E601C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155871B-30C1-C18C-9972-7A9CBF4A24F7}"/>
              </a:ext>
            </a:extLst>
          </p:cNvPr>
          <p:cNvSpPr>
            <a:spLocks noGrp="1"/>
          </p:cNvSpPr>
          <p:nvPr>
            <p:ph type="sldNum" sz="quarter" idx="12"/>
          </p:nvPr>
        </p:nvSpPr>
        <p:spPr/>
        <p:txBody>
          <a:bodyPr/>
          <a:lstStyle/>
          <a:p>
            <a:fld id="{D446C0BD-B793-435F-BB08-243C006E1696}" type="slidenum">
              <a:rPr kumimoji="1" lang="ja-JP" altLang="en-US" smtClean="0"/>
              <a:t>‹#›</a:t>
            </a:fld>
            <a:endParaRPr kumimoji="1" lang="ja-JP" altLang="en-US"/>
          </a:p>
        </p:txBody>
      </p:sp>
    </p:spTree>
    <p:extLst>
      <p:ext uri="{BB962C8B-B14F-4D97-AF65-F5344CB8AC3E}">
        <p14:creationId xmlns:p14="http://schemas.microsoft.com/office/powerpoint/2010/main" val="18877523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DC068-F70D-A420-927B-C08FD568B3B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E9CF82-627D-E965-5B87-59B4160624F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B0B2FF-66C3-1A8C-1692-9B7192EB5A99}"/>
              </a:ext>
            </a:extLst>
          </p:cNvPr>
          <p:cNvSpPr>
            <a:spLocks noGrp="1"/>
          </p:cNvSpPr>
          <p:nvPr>
            <p:ph type="dt" sz="half" idx="10"/>
          </p:nvPr>
        </p:nvSpPr>
        <p:spPr/>
        <p:txBody>
          <a:bodyPr/>
          <a:lstStyle/>
          <a:p>
            <a:fld id="{5153D4EA-3A51-489F-9172-E3F36CB420CE}" type="datetimeFigureOut">
              <a:rPr kumimoji="1" lang="ja-JP" altLang="en-US" smtClean="0"/>
              <a:t>2025/4/28</a:t>
            </a:fld>
            <a:endParaRPr kumimoji="1" lang="ja-JP" altLang="en-US"/>
          </a:p>
        </p:txBody>
      </p:sp>
      <p:sp>
        <p:nvSpPr>
          <p:cNvPr id="5" name="フッター プレースホルダー 4">
            <a:extLst>
              <a:ext uri="{FF2B5EF4-FFF2-40B4-BE49-F238E27FC236}">
                <a16:creationId xmlns:a16="http://schemas.microsoft.com/office/drawing/2014/main" id="{D3EA1F20-7E28-4ECB-F673-9ED6CB30697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8C02DAA-3EC1-BAB2-D35D-B652DD108B95}"/>
              </a:ext>
            </a:extLst>
          </p:cNvPr>
          <p:cNvSpPr>
            <a:spLocks noGrp="1"/>
          </p:cNvSpPr>
          <p:nvPr>
            <p:ph type="sldNum" sz="quarter" idx="12"/>
          </p:nvPr>
        </p:nvSpPr>
        <p:spPr/>
        <p:txBody>
          <a:bodyPr/>
          <a:lstStyle/>
          <a:p>
            <a:fld id="{D446C0BD-B793-435F-BB08-243C006E1696}" type="slidenum">
              <a:rPr kumimoji="1" lang="ja-JP" altLang="en-US" smtClean="0"/>
              <a:t>‹#›</a:t>
            </a:fld>
            <a:endParaRPr kumimoji="1" lang="ja-JP" altLang="en-US"/>
          </a:p>
        </p:txBody>
      </p:sp>
    </p:spTree>
    <p:extLst>
      <p:ext uri="{BB962C8B-B14F-4D97-AF65-F5344CB8AC3E}">
        <p14:creationId xmlns:p14="http://schemas.microsoft.com/office/powerpoint/2010/main" val="13396675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0738B68-FB15-F138-D977-562345A8AE9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D1929F1-90BE-A71E-6176-5D504F3C1E7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7B1332-AB8E-591D-C2BA-6869D7748D46}"/>
              </a:ext>
            </a:extLst>
          </p:cNvPr>
          <p:cNvSpPr>
            <a:spLocks noGrp="1"/>
          </p:cNvSpPr>
          <p:nvPr>
            <p:ph type="dt" sz="half" idx="10"/>
          </p:nvPr>
        </p:nvSpPr>
        <p:spPr/>
        <p:txBody>
          <a:bodyPr/>
          <a:lstStyle/>
          <a:p>
            <a:fld id="{5153D4EA-3A51-489F-9172-E3F36CB420CE}" type="datetimeFigureOut">
              <a:rPr kumimoji="1" lang="ja-JP" altLang="en-US" smtClean="0"/>
              <a:t>2025/4/28</a:t>
            </a:fld>
            <a:endParaRPr kumimoji="1" lang="ja-JP" altLang="en-US"/>
          </a:p>
        </p:txBody>
      </p:sp>
      <p:sp>
        <p:nvSpPr>
          <p:cNvPr id="5" name="フッター プレースホルダー 4">
            <a:extLst>
              <a:ext uri="{FF2B5EF4-FFF2-40B4-BE49-F238E27FC236}">
                <a16:creationId xmlns:a16="http://schemas.microsoft.com/office/drawing/2014/main" id="{847357D6-5C48-A8A4-D94E-BA42507B927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E1FB6B-3428-7C86-2167-C3F0D63D6F3E}"/>
              </a:ext>
            </a:extLst>
          </p:cNvPr>
          <p:cNvSpPr>
            <a:spLocks noGrp="1"/>
          </p:cNvSpPr>
          <p:nvPr>
            <p:ph type="sldNum" sz="quarter" idx="12"/>
          </p:nvPr>
        </p:nvSpPr>
        <p:spPr/>
        <p:txBody>
          <a:bodyPr/>
          <a:lstStyle/>
          <a:p>
            <a:fld id="{D446C0BD-B793-435F-BB08-243C006E1696}" type="slidenum">
              <a:rPr kumimoji="1" lang="ja-JP" altLang="en-US" smtClean="0"/>
              <a:t>‹#›</a:t>
            </a:fld>
            <a:endParaRPr kumimoji="1" lang="ja-JP" altLang="en-US"/>
          </a:p>
        </p:txBody>
      </p:sp>
    </p:spTree>
    <p:extLst>
      <p:ext uri="{BB962C8B-B14F-4D97-AF65-F5344CB8AC3E}">
        <p14:creationId xmlns:p14="http://schemas.microsoft.com/office/powerpoint/2010/main" val="1190602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89D93-C10F-B49B-F125-804A159F28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94092CB-03E6-F0AD-7AF4-7F8AD87C308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F12AF30-D084-BB59-AAA9-EC222267B32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74A41A8-1766-0A9F-BEC3-315D421918C0}"/>
              </a:ext>
            </a:extLst>
          </p:cNvPr>
          <p:cNvSpPr>
            <a:spLocks noGrp="1"/>
          </p:cNvSpPr>
          <p:nvPr>
            <p:ph type="dt" sz="half" idx="10"/>
          </p:nvPr>
        </p:nvSpPr>
        <p:spPr/>
        <p:txBody>
          <a:bodyPr/>
          <a:lstStyle/>
          <a:p>
            <a:fld id="{9EFFC958-A064-44B0-B82C-270BE5B06CBD}" type="datetimeFigureOut">
              <a:rPr kumimoji="1" lang="ja-JP" altLang="en-US" smtClean="0"/>
              <a:t>2025/4/28</a:t>
            </a:fld>
            <a:endParaRPr kumimoji="1" lang="ja-JP" altLang="en-US"/>
          </a:p>
        </p:txBody>
      </p:sp>
      <p:sp>
        <p:nvSpPr>
          <p:cNvPr id="6" name="フッター プレースホルダー 5">
            <a:extLst>
              <a:ext uri="{FF2B5EF4-FFF2-40B4-BE49-F238E27FC236}">
                <a16:creationId xmlns:a16="http://schemas.microsoft.com/office/drawing/2014/main" id="{DCFDA75E-B114-69FD-D4B2-0FAB03A9BBC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BCC11D5-CD51-48E7-C9CA-0ED5328871E1}"/>
              </a:ext>
            </a:extLst>
          </p:cNvPr>
          <p:cNvSpPr>
            <a:spLocks noGrp="1"/>
          </p:cNvSpPr>
          <p:nvPr>
            <p:ph type="sldNum" sz="quarter" idx="12"/>
          </p:nvPr>
        </p:nvSpPr>
        <p:spPr/>
        <p:txBody>
          <a:bodyPr/>
          <a:lstStyle/>
          <a:p>
            <a:fld id="{27E1DC39-E879-4FD9-B974-5AD25A8FD0AE}" type="slidenum">
              <a:rPr kumimoji="1" lang="ja-JP" altLang="en-US" smtClean="0"/>
              <a:t>‹#›</a:t>
            </a:fld>
            <a:endParaRPr kumimoji="1" lang="ja-JP" altLang="en-US"/>
          </a:p>
        </p:txBody>
      </p:sp>
    </p:spTree>
    <p:extLst>
      <p:ext uri="{BB962C8B-B14F-4D97-AF65-F5344CB8AC3E}">
        <p14:creationId xmlns:p14="http://schemas.microsoft.com/office/powerpoint/2010/main" val="1211188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B3FE00-D222-DBC6-2630-D7C80E12CFF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0BF2AA8-2F73-F547-55AF-CCA7AB6D26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9ED9A3C-9386-017D-9706-1C01BD91FDA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2DB14E2-6323-258E-A144-4D825159E1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19D0B12-C5D0-9614-088A-E0307E56228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E49338C-8E70-B596-544E-AA24A3769DC3}"/>
              </a:ext>
            </a:extLst>
          </p:cNvPr>
          <p:cNvSpPr>
            <a:spLocks noGrp="1"/>
          </p:cNvSpPr>
          <p:nvPr>
            <p:ph type="dt" sz="half" idx="10"/>
          </p:nvPr>
        </p:nvSpPr>
        <p:spPr/>
        <p:txBody>
          <a:bodyPr/>
          <a:lstStyle/>
          <a:p>
            <a:fld id="{9EFFC958-A064-44B0-B82C-270BE5B06CBD}" type="datetimeFigureOut">
              <a:rPr kumimoji="1" lang="ja-JP" altLang="en-US" smtClean="0"/>
              <a:t>2025/4/28</a:t>
            </a:fld>
            <a:endParaRPr kumimoji="1" lang="ja-JP" altLang="en-US"/>
          </a:p>
        </p:txBody>
      </p:sp>
      <p:sp>
        <p:nvSpPr>
          <p:cNvPr id="8" name="フッター プレースホルダー 7">
            <a:extLst>
              <a:ext uri="{FF2B5EF4-FFF2-40B4-BE49-F238E27FC236}">
                <a16:creationId xmlns:a16="http://schemas.microsoft.com/office/drawing/2014/main" id="{5B329D28-55E2-B011-039E-8D4378CD064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724A33A-1A07-7329-D497-52915C76258C}"/>
              </a:ext>
            </a:extLst>
          </p:cNvPr>
          <p:cNvSpPr>
            <a:spLocks noGrp="1"/>
          </p:cNvSpPr>
          <p:nvPr>
            <p:ph type="sldNum" sz="quarter" idx="12"/>
          </p:nvPr>
        </p:nvSpPr>
        <p:spPr/>
        <p:txBody>
          <a:bodyPr/>
          <a:lstStyle/>
          <a:p>
            <a:fld id="{27E1DC39-E879-4FD9-B974-5AD25A8FD0AE}" type="slidenum">
              <a:rPr kumimoji="1" lang="ja-JP" altLang="en-US" smtClean="0"/>
              <a:t>‹#›</a:t>
            </a:fld>
            <a:endParaRPr kumimoji="1" lang="ja-JP" altLang="en-US"/>
          </a:p>
        </p:txBody>
      </p:sp>
    </p:spTree>
    <p:extLst>
      <p:ext uri="{BB962C8B-B14F-4D97-AF65-F5344CB8AC3E}">
        <p14:creationId xmlns:p14="http://schemas.microsoft.com/office/powerpoint/2010/main" val="422400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796619-F8BB-7142-EA2F-67BB5DA3C13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4E5B9C3-988B-18FB-87A5-23CA717A839F}"/>
              </a:ext>
            </a:extLst>
          </p:cNvPr>
          <p:cNvSpPr>
            <a:spLocks noGrp="1"/>
          </p:cNvSpPr>
          <p:nvPr>
            <p:ph type="dt" sz="half" idx="10"/>
          </p:nvPr>
        </p:nvSpPr>
        <p:spPr/>
        <p:txBody>
          <a:bodyPr/>
          <a:lstStyle/>
          <a:p>
            <a:fld id="{9EFFC958-A064-44B0-B82C-270BE5B06CBD}" type="datetimeFigureOut">
              <a:rPr kumimoji="1" lang="ja-JP" altLang="en-US" smtClean="0"/>
              <a:t>2025/4/28</a:t>
            </a:fld>
            <a:endParaRPr kumimoji="1" lang="ja-JP" altLang="en-US"/>
          </a:p>
        </p:txBody>
      </p:sp>
      <p:sp>
        <p:nvSpPr>
          <p:cNvPr id="4" name="フッター プレースホルダー 3">
            <a:extLst>
              <a:ext uri="{FF2B5EF4-FFF2-40B4-BE49-F238E27FC236}">
                <a16:creationId xmlns:a16="http://schemas.microsoft.com/office/drawing/2014/main" id="{CD9FB482-C8AA-F185-FB8C-197DA017AA6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FC03C75-99B7-C1A7-4BBE-F64313CC9E2E}"/>
              </a:ext>
            </a:extLst>
          </p:cNvPr>
          <p:cNvSpPr>
            <a:spLocks noGrp="1"/>
          </p:cNvSpPr>
          <p:nvPr>
            <p:ph type="sldNum" sz="quarter" idx="12"/>
          </p:nvPr>
        </p:nvSpPr>
        <p:spPr/>
        <p:txBody>
          <a:bodyPr/>
          <a:lstStyle/>
          <a:p>
            <a:fld id="{27E1DC39-E879-4FD9-B974-5AD25A8FD0AE}" type="slidenum">
              <a:rPr kumimoji="1" lang="ja-JP" altLang="en-US" smtClean="0"/>
              <a:t>‹#›</a:t>
            </a:fld>
            <a:endParaRPr kumimoji="1" lang="ja-JP" altLang="en-US"/>
          </a:p>
        </p:txBody>
      </p:sp>
    </p:spTree>
    <p:extLst>
      <p:ext uri="{BB962C8B-B14F-4D97-AF65-F5344CB8AC3E}">
        <p14:creationId xmlns:p14="http://schemas.microsoft.com/office/powerpoint/2010/main" val="3069742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918F151-0B73-503C-B78A-E86F92D95341}"/>
              </a:ext>
            </a:extLst>
          </p:cNvPr>
          <p:cNvSpPr>
            <a:spLocks noGrp="1"/>
          </p:cNvSpPr>
          <p:nvPr>
            <p:ph type="dt" sz="half" idx="10"/>
          </p:nvPr>
        </p:nvSpPr>
        <p:spPr/>
        <p:txBody>
          <a:bodyPr/>
          <a:lstStyle/>
          <a:p>
            <a:fld id="{9EFFC958-A064-44B0-B82C-270BE5B06CBD}" type="datetimeFigureOut">
              <a:rPr kumimoji="1" lang="ja-JP" altLang="en-US" smtClean="0"/>
              <a:t>2025/4/28</a:t>
            </a:fld>
            <a:endParaRPr kumimoji="1" lang="ja-JP" altLang="en-US"/>
          </a:p>
        </p:txBody>
      </p:sp>
      <p:sp>
        <p:nvSpPr>
          <p:cNvPr id="3" name="フッター プレースホルダー 2">
            <a:extLst>
              <a:ext uri="{FF2B5EF4-FFF2-40B4-BE49-F238E27FC236}">
                <a16:creationId xmlns:a16="http://schemas.microsoft.com/office/drawing/2014/main" id="{4FE2595D-BB3B-AB95-F3F6-353C4BCCE37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6BD2A0C-DF3B-8EAC-C012-01D8E666922E}"/>
              </a:ext>
            </a:extLst>
          </p:cNvPr>
          <p:cNvSpPr>
            <a:spLocks noGrp="1"/>
          </p:cNvSpPr>
          <p:nvPr>
            <p:ph type="sldNum" sz="quarter" idx="12"/>
          </p:nvPr>
        </p:nvSpPr>
        <p:spPr/>
        <p:txBody>
          <a:bodyPr/>
          <a:lstStyle/>
          <a:p>
            <a:fld id="{27E1DC39-E879-4FD9-B974-5AD25A8FD0AE}" type="slidenum">
              <a:rPr kumimoji="1" lang="ja-JP" altLang="en-US" smtClean="0"/>
              <a:t>‹#›</a:t>
            </a:fld>
            <a:endParaRPr kumimoji="1" lang="ja-JP" altLang="en-US"/>
          </a:p>
        </p:txBody>
      </p:sp>
    </p:spTree>
    <p:extLst>
      <p:ext uri="{BB962C8B-B14F-4D97-AF65-F5344CB8AC3E}">
        <p14:creationId xmlns:p14="http://schemas.microsoft.com/office/powerpoint/2010/main" val="258348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07F446-4A23-1147-F2B2-B31DA1888C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89D32BA-B963-AF7C-94E5-518375083D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2820226-24C3-86D3-7A51-2F25B25A2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A21BC10-3AA0-6674-885C-35A91B5F1873}"/>
              </a:ext>
            </a:extLst>
          </p:cNvPr>
          <p:cNvSpPr>
            <a:spLocks noGrp="1"/>
          </p:cNvSpPr>
          <p:nvPr>
            <p:ph type="dt" sz="half" idx="10"/>
          </p:nvPr>
        </p:nvSpPr>
        <p:spPr/>
        <p:txBody>
          <a:bodyPr/>
          <a:lstStyle/>
          <a:p>
            <a:fld id="{9EFFC958-A064-44B0-B82C-270BE5B06CBD}" type="datetimeFigureOut">
              <a:rPr kumimoji="1" lang="ja-JP" altLang="en-US" smtClean="0"/>
              <a:t>2025/4/28</a:t>
            </a:fld>
            <a:endParaRPr kumimoji="1" lang="ja-JP" altLang="en-US"/>
          </a:p>
        </p:txBody>
      </p:sp>
      <p:sp>
        <p:nvSpPr>
          <p:cNvPr id="6" name="フッター プレースホルダー 5">
            <a:extLst>
              <a:ext uri="{FF2B5EF4-FFF2-40B4-BE49-F238E27FC236}">
                <a16:creationId xmlns:a16="http://schemas.microsoft.com/office/drawing/2014/main" id="{150FBA18-9F44-427D-4B6E-2EED41529C3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960C6ED-349F-8C4C-861F-703519BD30AB}"/>
              </a:ext>
            </a:extLst>
          </p:cNvPr>
          <p:cNvSpPr>
            <a:spLocks noGrp="1"/>
          </p:cNvSpPr>
          <p:nvPr>
            <p:ph type="sldNum" sz="quarter" idx="12"/>
          </p:nvPr>
        </p:nvSpPr>
        <p:spPr/>
        <p:txBody>
          <a:bodyPr/>
          <a:lstStyle/>
          <a:p>
            <a:fld id="{27E1DC39-E879-4FD9-B974-5AD25A8FD0AE}" type="slidenum">
              <a:rPr kumimoji="1" lang="ja-JP" altLang="en-US" smtClean="0"/>
              <a:t>‹#›</a:t>
            </a:fld>
            <a:endParaRPr kumimoji="1" lang="ja-JP" altLang="en-US"/>
          </a:p>
        </p:txBody>
      </p:sp>
    </p:spTree>
    <p:extLst>
      <p:ext uri="{BB962C8B-B14F-4D97-AF65-F5344CB8AC3E}">
        <p14:creationId xmlns:p14="http://schemas.microsoft.com/office/powerpoint/2010/main" val="2274645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700612-641D-D2F3-B019-079E8311F40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2E3A626-CDCF-F333-DEF0-5D7E1229B1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EEF7317-75D5-13CC-A7FE-C2D7B3AF09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8BC6ADB-A5E6-55FD-3566-576D33B0EC73}"/>
              </a:ext>
            </a:extLst>
          </p:cNvPr>
          <p:cNvSpPr>
            <a:spLocks noGrp="1"/>
          </p:cNvSpPr>
          <p:nvPr>
            <p:ph type="dt" sz="half" idx="10"/>
          </p:nvPr>
        </p:nvSpPr>
        <p:spPr/>
        <p:txBody>
          <a:bodyPr/>
          <a:lstStyle/>
          <a:p>
            <a:fld id="{9EFFC958-A064-44B0-B82C-270BE5B06CBD}" type="datetimeFigureOut">
              <a:rPr kumimoji="1" lang="ja-JP" altLang="en-US" smtClean="0"/>
              <a:t>2025/4/28</a:t>
            </a:fld>
            <a:endParaRPr kumimoji="1" lang="ja-JP" altLang="en-US"/>
          </a:p>
        </p:txBody>
      </p:sp>
      <p:sp>
        <p:nvSpPr>
          <p:cNvPr id="6" name="フッター プレースホルダー 5">
            <a:extLst>
              <a:ext uri="{FF2B5EF4-FFF2-40B4-BE49-F238E27FC236}">
                <a16:creationId xmlns:a16="http://schemas.microsoft.com/office/drawing/2014/main" id="{1B2600C3-5650-B5E6-7E33-8352E2C8A80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02EB284-910D-A030-5E40-8F84560A3086}"/>
              </a:ext>
            </a:extLst>
          </p:cNvPr>
          <p:cNvSpPr>
            <a:spLocks noGrp="1"/>
          </p:cNvSpPr>
          <p:nvPr>
            <p:ph type="sldNum" sz="quarter" idx="12"/>
          </p:nvPr>
        </p:nvSpPr>
        <p:spPr/>
        <p:txBody>
          <a:bodyPr/>
          <a:lstStyle/>
          <a:p>
            <a:fld id="{27E1DC39-E879-4FD9-B974-5AD25A8FD0AE}" type="slidenum">
              <a:rPr kumimoji="1" lang="ja-JP" altLang="en-US" smtClean="0"/>
              <a:t>‹#›</a:t>
            </a:fld>
            <a:endParaRPr kumimoji="1" lang="ja-JP" altLang="en-US"/>
          </a:p>
        </p:txBody>
      </p:sp>
    </p:spTree>
    <p:extLst>
      <p:ext uri="{BB962C8B-B14F-4D97-AF65-F5344CB8AC3E}">
        <p14:creationId xmlns:p14="http://schemas.microsoft.com/office/powerpoint/2010/main" val="58848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91ED30C-F7FE-4918-F4C4-1C654514B1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F0A7DF1-8B8C-E25A-6111-83EDA0C73D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C430191-915E-7E4F-AFEF-ED9D37CDF4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FFC958-A064-44B0-B82C-270BE5B06CBD}" type="datetimeFigureOut">
              <a:rPr kumimoji="1" lang="ja-JP" altLang="en-US" smtClean="0"/>
              <a:t>2025/4/28</a:t>
            </a:fld>
            <a:endParaRPr kumimoji="1" lang="ja-JP" altLang="en-US"/>
          </a:p>
        </p:txBody>
      </p:sp>
      <p:sp>
        <p:nvSpPr>
          <p:cNvPr id="5" name="フッター プレースホルダー 4">
            <a:extLst>
              <a:ext uri="{FF2B5EF4-FFF2-40B4-BE49-F238E27FC236}">
                <a16:creationId xmlns:a16="http://schemas.microsoft.com/office/drawing/2014/main" id="{8AD2BFA6-8BEE-ABD3-F4DE-1D4D78E18E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5F9F328-E0B8-F81F-D677-A2ACBA46EF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E1DC39-E879-4FD9-B974-5AD25A8FD0AE}" type="slidenum">
              <a:rPr kumimoji="1" lang="ja-JP" altLang="en-US" smtClean="0"/>
              <a:t>‹#›</a:t>
            </a:fld>
            <a:endParaRPr kumimoji="1" lang="ja-JP" altLang="en-US"/>
          </a:p>
        </p:txBody>
      </p:sp>
    </p:spTree>
    <p:extLst>
      <p:ext uri="{BB962C8B-B14F-4D97-AF65-F5344CB8AC3E}">
        <p14:creationId xmlns:p14="http://schemas.microsoft.com/office/powerpoint/2010/main" val="1860266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319" y="274638"/>
            <a:ext cx="8231744"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319" y="1600201"/>
            <a:ext cx="8231744"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319" y="6356351"/>
            <a:ext cx="213415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4/28/25</a:t>
            </a:fld>
            <a:endParaRPr lang="en-US"/>
          </a:p>
        </p:txBody>
      </p:sp>
      <p:sp>
        <p:nvSpPr>
          <p:cNvPr id="5" name="Footer Placeholder 4"/>
          <p:cNvSpPr>
            <a:spLocks noGrp="1"/>
          </p:cNvSpPr>
          <p:nvPr>
            <p:ph type="ftr" sz="quarter" idx="3"/>
          </p:nvPr>
        </p:nvSpPr>
        <p:spPr>
          <a:xfrm>
            <a:off x="3125014" y="6356351"/>
            <a:ext cx="289635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4907" y="6356351"/>
            <a:ext cx="213415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102172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BC76F15-7633-B142-02C9-031BB86E16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3B58E4B-4654-A46D-3BB1-6929AC6C40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CA6808D-D2DA-2ED9-C880-C728FEEE04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53D4EA-3A51-489F-9172-E3F36CB420CE}" type="datetimeFigureOut">
              <a:rPr kumimoji="1" lang="ja-JP" altLang="en-US" smtClean="0"/>
              <a:t>2025/4/28</a:t>
            </a:fld>
            <a:endParaRPr kumimoji="1" lang="ja-JP" altLang="en-US"/>
          </a:p>
        </p:txBody>
      </p:sp>
      <p:sp>
        <p:nvSpPr>
          <p:cNvPr id="5" name="フッター プレースホルダー 4">
            <a:extLst>
              <a:ext uri="{FF2B5EF4-FFF2-40B4-BE49-F238E27FC236}">
                <a16:creationId xmlns:a16="http://schemas.microsoft.com/office/drawing/2014/main" id="{02B4439A-CB1D-566F-C8C9-4D16F1A76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5D37462-1826-42EB-6979-F2CA4EE3B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46C0BD-B793-435F-BB08-243C006E1696}" type="slidenum">
              <a:rPr kumimoji="1" lang="ja-JP" altLang="en-US" smtClean="0"/>
              <a:t>‹#›</a:t>
            </a:fld>
            <a:endParaRPr kumimoji="1" lang="ja-JP" altLang="en-US"/>
          </a:p>
        </p:txBody>
      </p:sp>
    </p:spTree>
    <p:extLst>
      <p:ext uri="{BB962C8B-B14F-4D97-AF65-F5344CB8AC3E}">
        <p14:creationId xmlns:p14="http://schemas.microsoft.com/office/powerpoint/2010/main" val="14443073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jfi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9.sv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116943-B569-C6FC-157C-143B14CD11BD}"/>
              </a:ext>
            </a:extLst>
          </p:cNvPr>
          <p:cNvSpPr>
            <a:spLocks noGrp="1"/>
          </p:cNvSpPr>
          <p:nvPr>
            <p:ph type="ctrTitle"/>
          </p:nvPr>
        </p:nvSpPr>
        <p:spPr/>
        <p:txBody>
          <a:bodyPr>
            <a:normAutofit fontScale="90000"/>
          </a:bodyPr>
          <a:lstStyle/>
          <a:p>
            <a:pPr rtl="0"/>
            <a:br>
              <a:rPr lang="en-US" altLang="ja-JP" b="0" dirty="0">
                <a:effectLst/>
              </a:rPr>
            </a:br>
            <a:br>
              <a:rPr lang="en-US" altLang="ja-JP" dirty="0"/>
            </a:br>
            <a:r>
              <a:rPr lang="en-US" altLang="ja-JP" sz="6000" b="0" i="0" u="none" strike="noStrike" dirty="0">
                <a:solidFill>
                  <a:srgbClr val="000000"/>
                </a:solidFill>
                <a:effectLst/>
                <a:latin typeface="Arial" panose="020B0604020202020204" pitchFamily="34" charset="0"/>
              </a:rPr>
              <a:t>Chapter4</a:t>
            </a:r>
            <a:br>
              <a:rPr lang="en-US" altLang="ja-JP" b="0" dirty="0">
                <a:effectLst/>
              </a:rPr>
            </a:br>
            <a:r>
              <a:rPr lang="en-US" altLang="ja-JP" sz="6000" b="0" i="0" u="none" strike="noStrike" dirty="0">
                <a:solidFill>
                  <a:srgbClr val="000000"/>
                </a:solidFill>
                <a:effectLst/>
                <a:latin typeface="Arial" panose="020B0604020202020204" pitchFamily="34" charset="0"/>
              </a:rPr>
              <a:t>DISRUPTION</a:t>
            </a:r>
            <a:endParaRPr kumimoji="1" lang="ja-JP" altLang="en-US" dirty="0"/>
          </a:p>
        </p:txBody>
      </p:sp>
      <p:sp>
        <p:nvSpPr>
          <p:cNvPr id="3" name="字幕 2">
            <a:extLst>
              <a:ext uri="{FF2B5EF4-FFF2-40B4-BE49-F238E27FC236}">
                <a16:creationId xmlns:a16="http://schemas.microsoft.com/office/drawing/2014/main" id="{28112FB1-BDDE-60C3-5DBF-63243B6EF5B0}"/>
              </a:ext>
            </a:extLst>
          </p:cNvPr>
          <p:cNvSpPr>
            <a:spLocks noGrp="1"/>
          </p:cNvSpPr>
          <p:nvPr>
            <p:ph type="subTitle" idx="1"/>
          </p:nvPr>
        </p:nvSpPr>
        <p:spPr>
          <a:xfrm>
            <a:off x="1524000" y="3822755"/>
            <a:ext cx="9144000" cy="1655762"/>
          </a:xfrm>
        </p:spPr>
        <p:txBody>
          <a:bodyPr>
            <a:normAutofit fontScale="85000" lnSpcReduction="20000"/>
          </a:bodyPr>
          <a:lstStyle/>
          <a:p>
            <a:pPr>
              <a:buNone/>
            </a:pPr>
            <a:r>
              <a:rPr lang="ja-JP" altLang="en-US" dirty="0"/>
              <a:t>栗原研究室　桑原　</a:t>
            </a:r>
            <a:r>
              <a:rPr lang="ja-JP" altLang="en-US"/>
              <a:t>拓大</a:t>
            </a:r>
            <a:endParaRPr lang="en-US" altLang="ja-JP" dirty="0"/>
          </a:p>
          <a:p>
            <a:pPr>
              <a:buNone/>
            </a:pPr>
            <a:r>
              <a:rPr lang="ja-JP" altLang="en-US"/>
              <a:t>宋研究室　侯　帥宇</a:t>
            </a:r>
            <a:endParaRPr lang="ja-JP" altLang="en-US" dirty="0"/>
          </a:p>
          <a:p>
            <a:pPr>
              <a:buNone/>
            </a:pPr>
            <a:r>
              <a:rPr lang="ja-JP" altLang="en-US" dirty="0"/>
              <a:t>熊谷研究室　黒柳　毅</a:t>
            </a:r>
          </a:p>
          <a:p>
            <a:pPr>
              <a:buNone/>
            </a:pPr>
            <a:br>
              <a:rPr lang="ja-JP" altLang="en-US" dirty="0"/>
            </a:br>
            <a:endParaRPr kumimoji="1" lang="ja-JP" altLang="en-US" dirty="0"/>
          </a:p>
        </p:txBody>
      </p:sp>
    </p:spTree>
    <p:extLst>
      <p:ext uri="{BB962C8B-B14F-4D97-AF65-F5344CB8AC3E}">
        <p14:creationId xmlns:p14="http://schemas.microsoft.com/office/powerpoint/2010/main" val="323614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C860D458-B5DC-CAA3-D233-986803143125}"/>
              </a:ext>
            </a:extLst>
          </p:cNvPr>
          <p:cNvSpPr/>
          <p:nvPr/>
        </p:nvSpPr>
        <p:spPr>
          <a:xfrm>
            <a:off x="732053" y="599090"/>
            <a:ext cx="10610198" cy="25645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Calibri"/>
              <a:ea typeface="ＭＳ Ｐゴシック" panose="020B0600070205080204" pitchFamily="34" charset="-128"/>
            </a:endParaRPr>
          </a:p>
        </p:txBody>
      </p:sp>
      <p:sp>
        <p:nvSpPr>
          <p:cNvPr id="2" name="Title 1"/>
          <p:cNvSpPr>
            <a:spLocks noGrp="1"/>
          </p:cNvSpPr>
          <p:nvPr>
            <p:ph type="title"/>
          </p:nvPr>
        </p:nvSpPr>
        <p:spPr>
          <a:xfrm>
            <a:off x="763584" y="834425"/>
            <a:ext cx="10431517" cy="2111210"/>
          </a:xfrm>
        </p:spPr>
        <p:txBody>
          <a:bodyPr>
            <a:noAutofit/>
          </a:bodyPr>
          <a:lstStyle/>
          <a:p>
            <a:r>
              <a:rPr lang="en" altLang="ja-JP" sz="3200" dirty="0">
                <a:latin typeface="Helvetica" pitchFamily="2" charset="0"/>
              </a:rPr>
              <a:t>P65 : THE IMPACTS OF PLATFORM DISRUPTION </a:t>
            </a:r>
            <a:br>
              <a:rPr lang="en" altLang="ja-JP" sz="3200" dirty="0">
                <a:latin typeface="Helvetica" pitchFamily="2" charset="0"/>
              </a:rPr>
            </a:br>
            <a:r>
              <a:rPr lang="en" altLang="ja-JP" sz="3200" dirty="0">
                <a:latin typeface="Helvetica" pitchFamily="2" charset="0"/>
              </a:rPr>
              <a:t>ON VALUE CREATION, VALUE CONSUMPTION, AND QUALITY CONTROL</a:t>
            </a:r>
            <a:br>
              <a:rPr lang="en" altLang="ja-JP" sz="3200" dirty="0">
                <a:latin typeface="Helvetica" pitchFamily="2" charset="0"/>
              </a:rPr>
            </a:br>
            <a:r>
              <a:rPr lang="en" altLang="ja-JP" sz="3200" dirty="0">
                <a:latin typeface="Helvetica" pitchFamily="2" charset="0"/>
              </a:rPr>
              <a:t>(</a:t>
            </a:r>
            <a:r>
              <a:rPr lang="ja-JP" altLang="en-US" sz="3200">
                <a:latin typeface="Helvetica" pitchFamily="2" charset="0"/>
              </a:rPr>
              <a:t>プラットフォームによる破壊が価値創造・価値消費・品質管理に与える影響 </a:t>
            </a:r>
            <a:r>
              <a:rPr lang="en-US" altLang="ja-JP" sz="3200" dirty="0">
                <a:latin typeface="Helvetica" pitchFamily="2" charset="0"/>
              </a:rPr>
              <a:t>)</a:t>
            </a:r>
            <a:endParaRPr lang="en" altLang="ja-JP" sz="3200" dirty="0">
              <a:latin typeface="Helvetica" pitchFamily="2" charset="0"/>
            </a:endParaRPr>
          </a:p>
        </p:txBody>
      </p:sp>
      <p:sp>
        <p:nvSpPr>
          <p:cNvPr id="8" name="テキスト ボックス 7">
            <a:extLst>
              <a:ext uri="{FF2B5EF4-FFF2-40B4-BE49-F238E27FC236}">
                <a16:creationId xmlns:a16="http://schemas.microsoft.com/office/drawing/2014/main" id="{223F82CE-C12F-43FB-0706-10A3A8C6E9D9}"/>
              </a:ext>
            </a:extLst>
          </p:cNvPr>
          <p:cNvSpPr txBox="1"/>
          <p:nvPr/>
        </p:nvSpPr>
        <p:spPr>
          <a:xfrm>
            <a:off x="597202" y="3437187"/>
            <a:ext cx="10879901" cy="430887"/>
          </a:xfrm>
          <a:prstGeom prst="rect">
            <a:avLst/>
          </a:prstGeom>
          <a:noFill/>
        </p:spPr>
        <p:txBody>
          <a:bodyPr wrap="none" rtlCol="0">
            <a:spAutoFit/>
          </a:bodyPr>
          <a:lstStyle/>
          <a:p>
            <a:pPr defTabSz="457200"/>
            <a:r>
              <a:rPr kumimoji="0" lang="ja-JP" altLang="en-US" sz="2200" b="1">
                <a:solidFill>
                  <a:srgbClr val="000000"/>
                </a:solidFill>
                <a:latin typeface="-webkit-standard"/>
                <a:ea typeface="ＭＳ Ｐゴシック" panose="020B0600070205080204" pitchFamily="34" charset="-128"/>
              </a:rPr>
              <a:t>プラットフォームビジネスは、従来の「パイプラインビジネス」よりも</a:t>
            </a:r>
            <a:r>
              <a:rPr kumimoji="0" lang="ja-JP" altLang="en-US" sz="2200" b="1">
                <a:solidFill>
                  <a:srgbClr val="000000"/>
                </a:solidFill>
                <a:latin typeface="Calibri"/>
                <a:ea typeface="ＭＳ Ｐゴシック" panose="020B0600070205080204" pitchFamily="34" charset="-128"/>
              </a:rPr>
              <a:t>はるかに速く成長できる</a:t>
            </a:r>
            <a:endParaRPr lang="ja-JP" altLang="en-US" sz="2200" b="1">
              <a:solidFill>
                <a:prstClr val="black"/>
              </a:solidFill>
              <a:latin typeface="Calibri"/>
              <a:ea typeface="ＭＳ Ｐゴシック" panose="020B0600070205080204" pitchFamily="34" charset="-128"/>
            </a:endParaRPr>
          </a:p>
        </p:txBody>
      </p:sp>
      <p:sp>
        <p:nvSpPr>
          <p:cNvPr id="10" name="右矢印 9">
            <a:extLst>
              <a:ext uri="{FF2B5EF4-FFF2-40B4-BE49-F238E27FC236}">
                <a16:creationId xmlns:a16="http://schemas.microsoft.com/office/drawing/2014/main" id="{B9AD5C40-1350-9BB1-8AC3-4C9BF1541275}"/>
              </a:ext>
            </a:extLst>
          </p:cNvPr>
          <p:cNvSpPr/>
          <p:nvPr/>
        </p:nvSpPr>
        <p:spPr>
          <a:xfrm>
            <a:off x="842417" y="4016408"/>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sz="2000">
              <a:solidFill>
                <a:prstClr val="white"/>
              </a:solidFill>
              <a:latin typeface="Calibri"/>
              <a:ea typeface="ＭＳ Ｐゴシック" panose="020B0600070205080204" pitchFamily="34" charset="-128"/>
            </a:endParaRPr>
          </a:p>
        </p:txBody>
      </p:sp>
      <p:sp>
        <p:nvSpPr>
          <p:cNvPr id="12" name="テキスト ボックス 11">
            <a:extLst>
              <a:ext uri="{FF2B5EF4-FFF2-40B4-BE49-F238E27FC236}">
                <a16:creationId xmlns:a16="http://schemas.microsoft.com/office/drawing/2014/main" id="{8734681F-7446-7D69-83B2-74E29070137B}"/>
              </a:ext>
            </a:extLst>
          </p:cNvPr>
          <p:cNvSpPr txBox="1"/>
          <p:nvPr/>
        </p:nvSpPr>
        <p:spPr>
          <a:xfrm>
            <a:off x="1820826" y="4078001"/>
            <a:ext cx="8597225" cy="400110"/>
          </a:xfrm>
          <a:prstGeom prst="rect">
            <a:avLst/>
          </a:prstGeom>
          <a:noFill/>
        </p:spPr>
        <p:txBody>
          <a:bodyPr wrap="none" rtlCol="0">
            <a:spAutoFit/>
          </a:bodyPr>
          <a:lstStyle/>
          <a:p>
            <a:pPr defTabSz="457200"/>
            <a:r>
              <a:rPr kumimoji="0" lang="ja-JP" altLang="ja-JP" sz="2000">
                <a:solidFill>
                  <a:prstClr val="black"/>
                </a:solidFill>
                <a:latin typeface="ＭＳ Ｐゴシック" panose="020B0600070205080204" pitchFamily="34" charset="-128"/>
                <a:ea typeface="ＭＳ Ｐゴシック" panose="020B0600070205080204" pitchFamily="34" charset="-128"/>
                <a:cs typeface="Times New Roman" panose="02020603050405020304" pitchFamily="18" charset="0"/>
              </a:rPr>
              <a:t>フォーチュン</a:t>
            </a:r>
            <a:r>
              <a:rPr kumimoji="0" lang="en-US" altLang="ja-JP" sz="2000" dirty="0">
                <a:solidFill>
                  <a:prstClr val="black"/>
                </a:solidFill>
                <a:latin typeface="ＭＳ Ｐゴシック" panose="020B0600070205080204" pitchFamily="34" charset="-128"/>
                <a:ea typeface="ＭＳ Ｐゴシック" panose="020B0600070205080204" pitchFamily="34" charset="-128"/>
                <a:cs typeface="Times New Roman" panose="02020603050405020304" pitchFamily="18" charset="0"/>
              </a:rPr>
              <a:t>500</a:t>
            </a:r>
            <a:r>
              <a:rPr kumimoji="0" lang="ja-JP" altLang="ja-JP" sz="2000">
                <a:solidFill>
                  <a:prstClr val="black"/>
                </a:solidFill>
                <a:latin typeface="ＭＳ Ｐゴシック" panose="020B0600070205080204" pitchFamily="34" charset="-128"/>
                <a:ea typeface="ＭＳ Ｐゴシック" panose="020B0600070205080204" pitchFamily="34" charset="-128"/>
                <a:cs typeface="Times New Roman" panose="02020603050405020304" pitchFamily="18" charset="0"/>
              </a:rPr>
              <a:t>企業ランキングの</a:t>
            </a:r>
            <a:r>
              <a:rPr kumimoji="0" lang="ja-JP" altLang="ja-JP" sz="2000" b="1">
                <a:solidFill>
                  <a:prstClr val="black"/>
                </a:solidFill>
                <a:latin typeface="ＭＳ Ｐゴシック" panose="020B0600070205080204" pitchFamily="34" charset="-128"/>
                <a:ea typeface="ＭＳ Ｐゴシック" panose="020B0600070205080204" pitchFamily="34" charset="-128"/>
                <a:cs typeface="Times New Roman" panose="02020603050405020304" pitchFamily="18" charset="0"/>
              </a:rPr>
              <a:t>上位にある従来型企業を追い出しつつあ</a:t>
            </a:r>
            <a:r>
              <a:rPr kumimoji="0" lang="ja-JP" altLang="en-US" sz="2000" b="1">
                <a:solidFill>
                  <a:prstClr val="black"/>
                </a:solidFill>
                <a:latin typeface="ＭＳ Ｐゴシック" panose="020B0600070205080204" pitchFamily="34" charset="-128"/>
                <a:ea typeface="ＭＳ Ｐゴシック" panose="020B0600070205080204" pitchFamily="34" charset="-128"/>
                <a:cs typeface="Times New Roman" panose="02020603050405020304" pitchFamily="18" charset="0"/>
              </a:rPr>
              <a:t>る</a:t>
            </a:r>
            <a:r>
              <a:rPr kumimoji="0" lang="ja-JP" altLang="ja-JP" sz="2000" b="1">
                <a:solidFill>
                  <a:prstClr val="black"/>
                </a:solidFill>
                <a:latin typeface="ＭＳ Ｐゴシック" panose="020B0600070205080204" pitchFamily="34" charset="-128"/>
                <a:ea typeface="ＭＳ Ｐゴシック" panose="020B0600070205080204" pitchFamily="34" charset="-128"/>
              </a:rPr>
              <a:t> </a:t>
            </a:r>
            <a:endParaRPr lang="ja-JP" altLang="en-US" sz="2000" b="1">
              <a:solidFill>
                <a:prstClr val="black"/>
              </a:solidFill>
              <a:latin typeface="ＭＳ Ｐゴシック" panose="020B0600070205080204" pitchFamily="34" charset="-128"/>
              <a:ea typeface="ＭＳ Ｐゴシック" panose="020B0600070205080204" pitchFamily="34" charset="-128"/>
            </a:endParaRPr>
          </a:p>
        </p:txBody>
      </p:sp>
      <p:sp>
        <p:nvSpPr>
          <p:cNvPr id="13" name="右矢印 12">
            <a:extLst>
              <a:ext uri="{FF2B5EF4-FFF2-40B4-BE49-F238E27FC236}">
                <a16:creationId xmlns:a16="http://schemas.microsoft.com/office/drawing/2014/main" id="{906B33A3-866A-B285-7EF7-BEB874429A49}"/>
              </a:ext>
            </a:extLst>
          </p:cNvPr>
          <p:cNvSpPr/>
          <p:nvPr/>
        </p:nvSpPr>
        <p:spPr>
          <a:xfrm>
            <a:off x="842417" y="4626446"/>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sz="2000">
              <a:solidFill>
                <a:prstClr val="white"/>
              </a:solidFill>
              <a:latin typeface="Calibri"/>
              <a:ea typeface="ＭＳ Ｐゴシック" panose="020B0600070205080204" pitchFamily="34" charset="-128"/>
            </a:endParaRPr>
          </a:p>
        </p:txBody>
      </p:sp>
      <p:sp>
        <p:nvSpPr>
          <p:cNvPr id="14" name="テキスト ボックス 13">
            <a:extLst>
              <a:ext uri="{FF2B5EF4-FFF2-40B4-BE49-F238E27FC236}">
                <a16:creationId xmlns:a16="http://schemas.microsoft.com/office/drawing/2014/main" id="{3E9BAB9B-418C-6C92-6138-3A75B0440524}"/>
              </a:ext>
            </a:extLst>
          </p:cNvPr>
          <p:cNvSpPr txBox="1"/>
          <p:nvPr/>
        </p:nvSpPr>
        <p:spPr>
          <a:xfrm>
            <a:off x="1820825" y="4684096"/>
            <a:ext cx="9140644" cy="707886"/>
          </a:xfrm>
          <a:prstGeom prst="rect">
            <a:avLst/>
          </a:prstGeom>
          <a:noFill/>
        </p:spPr>
        <p:txBody>
          <a:bodyPr wrap="none" rtlCol="0">
            <a:spAutoFit/>
          </a:bodyPr>
          <a:lstStyle/>
          <a:p>
            <a:pPr defTabSz="457200"/>
            <a:r>
              <a:rPr kumimoji="0" lang="ja-JP" altLang="en-US" sz="2000">
                <a:solidFill>
                  <a:prstClr val="black"/>
                </a:solidFill>
                <a:latin typeface="ＭＳ Ｐゴシック" panose="020B0600070205080204" pitchFamily="34" charset="-128"/>
                <a:ea typeface="ＭＳ Ｐゴシック" panose="020B0600070205080204" pitchFamily="34" charset="-128"/>
                <a:cs typeface="Times New Roman" panose="02020603050405020304" pitchFamily="18" charset="0"/>
              </a:rPr>
              <a:t>これは</a:t>
            </a:r>
            <a:r>
              <a:rPr kumimoji="0" lang="ja-JP" altLang="ja-JP" sz="2000">
                <a:solidFill>
                  <a:prstClr val="black"/>
                </a:solidFill>
                <a:latin typeface="ＭＳ Ｐゴシック" panose="020B0600070205080204" pitchFamily="34" charset="-128"/>
                <a:ea typeface="ＭＳ Ｐゴシック" panose="020B0600070205080204" pitchFamily="34" charset="-128"/>
                <a:cs typeface="Times New Roman" panose="02020603050405020304" pitchFamily="18" charset="0"/>
              </a:rPr>
              <a:t>単に企業ランキングを変えるだけではなく、</a:t>
            </a:r>
            <a:r>
              <a:rPr kumimoji="0" lang="ja-JP" altLang="en-US" sz="2000">
                <a:solidFill>
                  <a:prstClr val="black"/>
                </a:solidFill>
                <a:latin typeface="ＭＳ Ｐゴシック" panose="020B0600070205080204" pitchFamily="34" charset="-128"/>
                <a:ea typeface="ＭＳ Ｐゴシック" panose="020B0600070205080204" pitchFamily="34" charset="-128"/>
                <a:cs typeface="Times New Roman" panose="02020603050405020304" pitchFamily="18" charset="0"/>
              </a:rPr>
              <a:t>ビジネスの根本的な仕組みである</a:t>
            </a:r>
            <a:endParaRPr kumimoji="0" lang="en-US" altLang="ja-JP" sz="2000" dirty="0">
              <a:solidFill>
                <a:prstClr val="black"/>
              </a:solidFill>
              <a:latin typeface="ＭＳ Ｐゴシック" panose="020B0600070205080204" pitchFamily="34" charset="-128"/>
              <a:ea typeface="ＭＳ Ｐゴシック" panose="020B0600070205080204" pitchFamily="34" charset="-128"/>
              <a:cs typeface="Times New Roman" panose="02020603050405020304" pitchFamily="18" charset="0"/>
            </a:endParaRPr>
          </a:p>
          <a:p>
            <a:pPr defTabSz="457200"/>
            <a:r>
              <a:rPr kumimoji="0" lang="ja-JP" altLang="ja-JP" sz="2000" b="1" u="sng">
                <a:solidFill>
                  <a:prstClr val="black"/>
                </a:solidFill>
                <a:latin typeface="ＭＳ Ｐゴシック" panose="020B0600070205080204" pitchFamily="34" charset="-128"/>
                <a:ea typeface="ＭＳ Ｐゴシック" panose="020B0600070205080204" pitchFamily="34" charset="-128"/>
                <a:cs typeface="Times New Roman" panose="02020603050405020304" pitchFamily="18" charset="0"/>
              </a:rPr>
              <a:t>価値創造・価値消費・品質管理</a:t>
            </a:r>
            <a:r>
              <a:rPr kumimoji="0" lang="ja-JP" altLang="ja-JP" sz="2000">
                <a:solidFill>
                  <a:prstClr val="black"/>
                </a:solidFill>
                <a:latin typeface="ＭＳ Ｐゴシック" panose="020B0600070205080204" pitchFamily="34" charset="-128"/>
                <a:ea typeface="ＭＳ Ｐゴシック" panose="020B0600070205080204" pitchFamily="34" charset="-128"/>
                <a:cs typeface="Times New Roman" panose="02020603050405020304" pitchFamily="18" charset="0"/>
              </a:rPr>
              <a:t>を再構成し</a:t>
            </a:r>
            <a:r>
              <a:rPr kumimoji="0" lang="ja-JP" altLang="en-US" sz="2000">
                <a:solidFill>
                  <a:prstClr val="black"/>
                </a:solidFill>
                <a:latin typeface="ＭＳ Ｐゴシック" panose="020B0600070205080204" pitchFamily="34" charset="-128"/>
                <a:ea typeface="ＭＳ Ｐゴシック" panose="020B0600070205080204" pitchFamily="34" charset="-128"/>
                <a:cs typeface="Times New Roman" panose="02020603050405020304" pitchFamily="18" charset="0"/>
              </a:rPr>
              <a:t>ている</a:t>
            </a:r>
            <a:endParaRPr lang="ja-JP" altLang="en-US" sz="2000">
              <a:solidFill>
                <a:prstClr val="black"/>
              </a:solidFill>
              <a:latin typeface="ＭＳ Ｐゴシック" panose="020B0600070205080204" pitchFamily="34" charset="-128"/>
              <a:ea typeface="ＭＳ Ｐゴシック" panose="020B0600070205080204" pitchFamily="34"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32EE1518-4489-E651-1F95-66B08B616753}"/>
              </a:ext>
            </a:extLst>
          </p:cNvPr>
          <p:cNvSpPr/>
          <p:nvPr/>
        </p:nvSpPr>
        <p:spPr>
          <a:xfrm>
            <a:off x="548127" y="472967"/>
            <a:ext cx="10888717" cy="7567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Calibri"/>
              <a:ea typeface="ＭＳ Ｐゴシック" panose="020B0600070205080204" pitchFamily="34" charset="-128"/>
            </a:endParaRPr>
          </a:p>
        </p:txBody>
      </p:sp>
      <p:sp>
        <p:nvSpPr>
          <p:cNvPr id="19" name="角丸四角形 18">
            <a:extLst>
              <a:ext uri="{FF2B5EF4-FFF2-40B4-BE49-F238E27FC236}">
                <a16:creationId xmlns:a16="http://schemas.microsoft.com/office/drawing/2014/main" id="{CC8B7B2B-D28E-08DC-9781-AF45EEE2DC10}"/>
              </a:ext>
            </a:extLst>
          </p:cNvPr>
          <p:cNvSpPr/>
          <p:nvPr/>
        </p:nvSpPr>
        <p:spPr>
          <a:xfrm>
            <a:off x="548127" y="4477419"/>
            <a:ext cx="8347569" cy="109307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Calibri"/>
              <a:ea typeface="ＭＳ Ｐゴシック" panose="020B0600070205080204" pitchFamily="34" charset="-128"/>
            </a:endParaRPr>
          </a:p>
        </p:txBody>
      </p:sp>
      <p:sp>
        <p:nvSpPr>
          <p:cNvPr id="18" name="角丸四角形 17">
            <a:extLst>
              <a:ext uri="{FF2B5EF4-FFF2-40B4-BE49-F238E27FC236}">
                <a16:creationId xmlns:a16="http://schemas.microsoft.com/office/drawing/2014/main" id="{E7F41C51-16FB-FAD6-6717-DB9FEA3CF95C}"/>
              </a:ext>
            </a:extLst>
          </p:cNvPr>
          <p:cNvSpPr/>
          <p:nvPr/>
        </p:nvSpPr>
        <p:spPr>
          <a:xfrm>
            <a:off x="419613" y="2636934"/>
            <a:ext cx="11453885" cy="126124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Calibri"/>
              <a:ea typeface="ＭＳ Ｐゴシック" panose="020B0600070205080204" pitchFamily="34" charset="-128"/>
            </a:endParaRPr>
          </a:p>
        </p:txBody>
      </p:sp>
      <p:sp>
        <p:nvSpPr>
          <p:cNvPr id="2" name="Title 1"/>
          <p:cNvSpPr>
            <a:spLocks noGrp="1"/>
          </p:cNvSpPr>
          <p:nvPr>
            <p:ph type="title"/>
          </p:nvPr>
        </p:nvSpPr>
        <p:spPr>
          <a:xfrm>
            <a:off x="458788" y="274638"/>
            <a:ext cx="11091545" cy="1143000"/>
          </a:xfrm>
        </p:spPr>
        <p:txBody>
          <a:bodyPr>
            <a:normAutofit fontScale="90000"/>
          </a:bodyPr>
          <a:lstStyle/>
          <a:p>
            <a:r>
              <a:rPr dirty="0" err="1"/>
              <a:t>価値創造</a:t>
            </a:r>
            <a:r>
              <a:rPr lang="ja-JP" altLang="en-US"/>
              <a:t>を</a:t>
            </a:r>
            <a:r>
              <a:rPr dirty="0" err="1"/>
              <a:t>再構成</a:t>
            </a:r>
            <a:r>
              <a:rPr lang="ja-JP" altLang="en-US"/>
              <a:t>して新たな供給源を開拓する</a:t>
            </a:r>
            <a:endParaRPr dirty="0"/>
          </a:p>
        </p:txBody>
      </p:sp>
      <p:sp>
        <p:nvSpPr>
          <p:cNvPr id="4" name="テキスト ボックス 3">
            <a:extLst>
              <a:ext uri="{FF2B5EF4-FFF2-40B4-BE49-F238E27FC236}">
                <a16:creationId xmlns:a16="http://schemas.microsoft.com/office/drawing/2014/main" id="{7F623B86-11AE-0D07-5F58-4790F4F7DD0D}"/>
              </a:ext>
            </a:extLst>
          </p:cNvPr>
          <p:cNvSpPr txBox="1"/>
          <p:nvPr/>
        </p:nvSpPr>
        <p:spPr>
          <a:xfrm>
            <a:off x="458787" y="1417638"/>
            <a:ext cx="11313602" cy="707886"/>
          </a:xfrm>
          <a:prstGeom prst="rect">
            <a:avLst/>
          </a:prstGeom>
          <a:noFill/>
        </p:spPr>
        <p:txBody>
          <a:bodyPr wrap="square" rtlCol="0">
            <a:spAutoFit/>
          </a:bodyPr>
          <a:lstStyle/>
          <a:p>
            <a:pPr defTabSz="457200"/>
            <a:r>
              <a:rPr lang="ja-JP" altLang="en-US" sz="2200">
                <a:solidFill>
                  <a:prstClr val="black"/>
                </a:solidFill>
                <a:latin typeface="Calibri"/>
                <a:ea typeface="ＭＳ Ｐゴシック" panose="020B0600070205080204" pitchFamily="34" charset="-128"/>
              </a:rPr>
              <a:t>セルフサービス型の仕組みによって、ユーザーにとっての利用障壁を最小化する</a:t>
            </a:r>
          </a:p>
          <a:p>
            <a:pPr defTabSz="457200"/>
            <a:endParaRPr lang="ja-JP" altLang="en-US">
              <a:solidFill>
                <a:prstClr val="black"/>
              </a:solidFill>
              <a:latin typeface="Calibri"/>
              <a:ea typeface="ＭＳ Ｐゴシック" panose="020B0600070205080204" pitchFamily="34" charset="-128"/>
            </a:endParaRPr>
          </a:p>
        </p:txBody>
      </p:sp>
      <p:sp>
        <p:nvSpPr>
          <p:cNvPr id="5" name="右矢印 4">
            <a:extLst>
              <a:ext uri="{FF2B5EF4-FFF2-40B4-BE49-F238E27FC236}">
                <a16:creationId xmlns:a16="http://schemas.microsoft.com/office/drawing/2014/main" id="{792721F7-47F8-F7EB-FC1B-59867787E910}"/>
              </a:ext>
            </a:extLst>
          </p:cNvPr>
          <p:cNvSpPr/>
          <p:nvPr/>
        </p:nvSpPr>
        <p:spPr>
          <a:xfrm>
            <a:off x="621699" y="1821653"/>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sz="2000">
              <a:solidFill>
                <a:prstClr val="white"/>
              </a:solidFill>
              <a:latin typeface="Calibri"/>
              <a:ea typeface="ＭＳ Ｐゴシック" panose="020B0600070205080204" pitchFamily="34" charset="-128"/>
            </a:endParaRPr>
          </a:p>
        </p:txBody>
      </p:sp>
      <p:sp>
        <p:nvSpPr>
          <p:cNvPr id="7" name="テキスト ボックス 6">
            <a:extLst>
              <a:ext uri="{FF2B5EF4-FFF2-40B4-BE49-F238E27FC236}">
                <a16:creationId xmlns:a16="http://schemas.microsoft.com/office/drawing/2014/main" id="{358C5BE7-61A8-42F3-C657-6E4C2E55C76F}"/>
              </a:ext>
            </a:extLst>
          </p:cNvPr>
          <p:cNvSpPr txBox="1"/>
          <p:nvPr/>
        </p:nvSpPr>
        <p:spPr>
          <a:xfrm>
            <a:off x="1763019" y="1863914"/>
            <a:ext cx="7897576" cy="400110"/>
          </a:xfrm>
          <a:prstGeom prst="rect">
            <a:avLst/>
          </a:prstGeom>
          <a:noFill/>
        </p:spPr>
        <p:txBody>
          <a:bodyPr wrap="square">
            <a:spAutoFit/>
          </a:bodyPr>
          <a:lstStyle/>
          <a:p>
            <a:pPr defTabSz="457200"/>
            <a:r>
              <a:rPr lang="ja-JP" altLang="en-US" sz="2000">
                <a:solidFill>
                  <a:prstClr val="black"/>
                </a:solidFill>
                <a:latin typeface="Calibri"/>
                <a:ea typeface="ＭＳ Ｐゴシック" panose="020B0600070205080204" pitchFamily="34" charset="-128"/>
              </a:rPr>
              <a:t>これによって、プラットフォームは新たな供給源を引き込むことができる</a:t>
            </a:r>
            <a:endParaRPr kumimoji="0" lang="ja-JP" altLang="en-US" sz="2000">
              <a:solidFill>
                <a:prstClr val="black"/>
              </a:solidFill>
              <a:latin typeface="Calibri"/>
              <a:ea typeface="ＭＳ Ｐゴシック" panose="020B0600070205080204" pitchFamily="34" charset="-128"/>
            </a:endParaRPr>
          </a:p>
        </p:txBody>
      </p:sp>
      <p:sp>
        <p:nvSpPr>
          <p:cNvPr id="8" name="テキスト ボックス 7">
            <a:extLst>
              <a:ext uri="{FF2B5EF4-FFF2-40B4-BE49-F238E27FC236}">
                <a16:creationId xmlns:a16="http://schemas.microsoft.com/office/drawing/2014/main" id="{793CD07E-9286-6E70-05C0-B2C1B9F5E3D0}"/>
              </a:ext>
            </a:extLst>
          </p:cNvPr>
          <p:cNvSpPr txBox="1"/>
          <p:nvPr/>
        </p:nvSpPr>
        <p:spPr>
          <a:xfrm>
            <a:off x="621699" y="2458060"/>
            <a:ext cx="2866490" cy="369332"/>
          </a:xfrm>
          <a:prstGeom prst="rect">
            <a:avLst/>
          </a:prstGeom>
          <a:solidFill>
            <a:schemeClr val="bg1"/>
          </a:solidFill>
        </p:spPr>
        <p:txBody>
          <a:bodyPr wrap="none" rtlCol="0">
            <a:spAutoFit/>
          </a:bodyPr>
          <a:lstStyle/>
          <a:p>
            <a:pPr defTabSz="457200"/>
            <a:r>
              <a:rPr kumimoji="0" lang="ja-JP" altLang="en-US" u="sng">
                <a:solidFill>
                  <a:srgbClr val="000000"/>
                </a:solidFill>
                <a:latin typeface="-webkit-standard"/>
                <a:ea typeface="ＭＳ Ｐゴシック" panose="020B0600070205080204" pitchFamily="34" charset="-128"/>
              </a:rPr>
              <a:t>革新的プラットフォームの例</a:t>
            </a:r>
            <a:endParaRPr lang="ja-JP" altLang="en-US" u="sng">
              <a:solidFill>
                <a:prstClr val="black"/>
              </a:solidFill>
              <a:latin typeface="Calibri"/>
              <a:ea typeface="ＭＳ Ｐゴシック" panose="020B0600070205080204" pitchFamily="34" charset="-128"/>
            </a:endParaRPr>
          </a:p>
        </p:txBody>
      </p:sp>
      <p:sp>
        <p:nvSpPr>
          <p:cNvPr id="14" name="テキスト ボックス 13">
            <a:extLst>
              <a:ext uri="{FF2B5EF4-FFF2-40B4-BE49-F238E27FC236}">
                <a16:creationId xmlns:a16="http://schemas.microsoft.com/office/drawing/2014/main" id="{27BC05E2-DF6D-6492-5321-5262FE0A0FA8}"/>
              </a:ext>
            </a:extLst>
          </p:cNvPr>
          <p:cNvSpPr txBox="1"/>
          <p:nvPr/>
        </p:nvSpPr>
        <p:spPr>
          <a:xfrm>
            <a:off x="621699" y="2806900"/>
            <a:ext cx="11251798" cy="369332"/>
          </a:xfrm>
          <a:prstGeom prst="rect">
            <a:avLst/>
          </a:prstGeom>
          <a:noFill/>
        </p:spPr>
        <p:txBody>
          <a:bodyPr wrap="none" rtlCol="0">
            <a:spAutoFit/>
          </a:bodyPr>
          <a:lstStyle/>
          <a:p>
            <a:pPr defTabSz="457200"/>
            <a:r>
              <a:rPr lang="ja-JP" altLang="en-US">
                <a:solidFill>
                  <a:prstClr val="black"/>
                </a:solidFill>
                <a:latin typeface="Calibri"/>
                <a:ea typeface="ＭＳ Ｐゴシック" panose="020B0600070205080204" pitchFamily="34" charset="-128"/>
              </a:rPr>
              <a:t>ウィキペディア：　ボランティアが世界中の知識を収集・整理できるシステムを作ったことで、新たな供給源を開拓</a:t>
            </a:r>
          </a:p>
        </p:txBody>
      </p:sp>
      <p:sp>
        <p:nvSpPr>
          <p:cNvPr id="15" name="テキスト ボックス 14">
            <a:extLst>
              <a:ext uri="{FF2B5EF4-FFF2-40B4-BE49-F238E27FC236}">
                <a16:creationId xmlns:a16="http://schemas.microsoft.com/office/drawing/2014/main" id="{543F5F1F-A7C1-D778-C040-50DA58DAFDBF}"/>
              </a:ext>
            </a:extLst>
          </p:cNvPr>
          <p:cNvSpPr txBox="1"/>
          <p:nvPr/>
        </p:nvSpPr>
        <p:spPr>
          <a:xfrm>
            <a:off x="621699" y="3185917"/>
            <a:ext cx="10914078" cy="646331"/>
          </a:xfrm>
          <a:prstGeom prst="rect">
            <a:avLst/>
          </a:prstGeom>
          <a:noFill/>
        </p:spPr>
        <p:txBody>
          <a:bodyPr wrap="none" rtlCol="0">
            <a:spAutoFit/>
          </a:bodyPr>
          <a:lstStyle/>
          <a:p>
            <a:pPr defTabSz="457200"/>
            <a:r>
              <a:rPr lang="en" altLang="ja-JP" dirty="0">
                <a:solidFill>
                  <a:prstClr val="black"/>
                </a:solidFill>
                <a:latin typeface="Calibri"/>
                <a:ea typeface="ＭＳ Ｐゴシック" panose="020B0600070205080204" pitchFamily="34" charset="-128"/>
              </a:rPr>
              <a:t>YouTube</a:t>
            </a:r>
            <a:r>
              <a:rPr lang="ja-JP" altLang="en-US">
                <a:solidFill>
                  <a:prstClr val="black"/>
                </a:solidFill>
                <a:latin typeface="Calibri"/>
                <a:ea typeface="ＭＳ Ｐゴシック" panose="020B0600070205080204" pitchFamily="34" charset="-128"/>
              </a:rPr>
              <a:t>：　ビデオカメラやスマートフォンを持つ</a:t>
            </a:r>
            <a:r>
              <a:rPr lang="en-US" altLang="ja-JP" dirty="0">
                <a:solidFill>
                  <a:prstClr val="black"/>
                </a:solidFill>
                <a:latin typeface="Calibri"/>
                <a:ea typeface="ＭＳ Ｐゴシック" panose="020B0600070205080204" pitchFamily="34" charset="-128"/>
              </a:rPr>
              <a:t>10</a:t>
            </a:r>
            <a:r>
              <a:rPr lang="ja-JP" altLang="en-US">
                <a:solidFill>
                  <a:prstClr val="black"/>
                </a:solidFill>
                <a:latin typeface="Calibri"/>
                <a:ea typeface="ＭＳ Ｐゴシック" panose="020B0600070205080204" pitchFamily="34" charset="-128"/>
              </a:rPr>
              <a:t>代などの若者たちが、映画スタジオやテレビと競争できる力を</a:t>
            </a:r>
            <a:endParaRPr lang="en-US" altLang="ja-JP" dirty="0">
              <a:solidFill>
                <a:prstClr val="black"/>
              </a:solidFill>
              <a:latin typeface="Calibri"/>
              <a:ea typeface="ＭＳ Ｐゴシック" panose="020B0600070205080204" pitchFamily="34" charset="-128"/>
            </a:endParaRPr>
          </a:p>
          <a:p>
            <a:pPr defTabSz="457200"/>
            <a:r>
              <a:rPr lang="ja-JP" altLang="en-US">
                <a:solidFill>
                  <a:prstClr val="black"/>
                </a:solidFill>
                <a:latin typeface="Calibri"/>
                <a:ea typeface="ＭＳ Ｐゴシック" panose="020B0600070205080204" pitchFamily="34" charset="-128"/>
              </a:rPr>
              <a:t>持つことになる</a:t>
            </a:r>
          </a:p>
        </p:txBody>
      </p:sp>
      <p:sp>
        <p:nvSpPr>
          <p:cNvPr id="16" name="テキスト ボックス 15">
            <a:extLst>
              <a:ext uri="{FF2B5EF4-FFF2-40B4-BE49-F238E27FC236}">
                <a16:creationId xmlns:a16="http://schemas.microsoft.com/office/drawing/2014/main" id="{577D909A-B256-C1E5-BBDC-A30346624E2C}"/>
              </a:ext>
            </a:extLst>
          </p:cNvPr>
          <p:cNvSpPr txBox="1"/>
          <p:nvPr/>
        </p:nvSpPr>
        <p:spPr>
          <a:xfrm>
            <a:off x="621699" y="4605971"/>
            <a:ext cx="8293232" cy="923330"/>
          </a:xfrm>
          <a:prstGeom prst="rect">
            <a:avLst/>
          </a:prstGeom>
          <a:noFill/>
        </p:spPr>
        <p:txBody>
          <a:bodyPr wrap="none" rtlCol="0">
            <a:spAutoFit/>
          </a:bodyPr>
          <a:lstStyle/>
          <a:p>
            <a:pPr defTabSz="457200"/>
            <a:r>
              <a:rPr lang="en" altLang="ja-JP" dirty="0">
                <a:solidFill>
                  <a:prstClr val="black"/>
                </a:solidFill>
                <a:latin typeface="Calibri"/>
                <a:ea typeface="ＭＳ Ｐゴシック" panose="020B0600070205080204" pitchFamily="34" charset="-128"/>
              </a:rPr>
              <a:t>Twitter</a:t>
            </a:r>
            <a:r>
              <a:rPr lang="ja-JP" altLang="en">
                <a:solidFill>
                  <a:prstClr val="black"/>
                </a:solidFill>
                <a:latin typeface="Calibri"/>
                <a:ea typeface="ＭＳ Ｐゴシック" panose="020B0600070205080204" pitchFamily="34" charset="-128"/>
              </a:rPr>
              <a:t>：</a:t>
            </a:r>
            <a:r>
              <a:rPr lang="ja-JP" altLang="en-US">
                <a:solidFill>
                  <a:prstClr val="black"/>
                </a:solidFill>
                <a:latin typeface="Calibri"/>
                <a:ea typeface="ＭＳ Ｐゴシック" panose="020B0600070205080204" pitchFamily="34" charset="-128"/>
              </a:rPr>
              <a:t>　</a:t>
            </a:r>
            <a:r>
              <a:rPr lang="en" altLang="ja-JP" b="1" dirty="0">
                <a:solidFill>
                  <a:prstClr val="black"/>
                </a:solidFill>
                <a:latin typeface="Calibri"/>
                <a:ea typeface="ＭＳ Ｐゴシック" panose="020B0600070205080204" pitchFamily="34" charset="-128"/>
              </a:rPr>
              <a:t>140</a:t>
            </a:r>
            <a:r>
              <a:rPr lang="ja-JP" altLang="en-US" b="1">
                <a:solidFill>
                  <a:prstClr val="black"/>
                </a:solidFill>
                <a:latin typeface="Calibri"/>
                <a:ea typeface="ＭＳ Ｐゴシック" panose="020B0600070205080204" pitchFamily="34" charset="-128"/>
              </a:rPr>
              <a:t>文字以内</a:t>
            </a:r>
            <a:r>
              <a:rPr lang="ja-JP" altLang="en-US">
                <a:solidFill>
                  <a:prstClr val="black"/>
                </a:solidFill>
                <a:latin typeface="Calibri"/>
                <a:ea typeface="ＭＳ Ｐゴシック" panose="020B0600070205080204" pitchFamily="34" charset="-128"/>
              </a:rPr>
              <a:t>というフォーマットでブログより気軽にコンテンツ制作を可能に</a:t>
            </a:r>
          </a:p>
          <a:p>
            <a:pPr defTabSz="457200"/>
            <a:r>
              <a:rPr lang="en" altLang="ja-JP" dirty="0">
                <a:solidFill>
                  <a:prstClr val="black"/>
                </a:solidFill>
                <a:latin typeface="Calibri"/>
                <a:ea typeface="ＭＳ Ｐゴシック" panose="020B0600070205080204" pitchFamily="34" charset="-128"/>
              </a:rPr>
              <a:t>Airbnb</a:t>
            </a:r>
            <a:r>
              <a:rPr lang="ja-JP" altLang="en">
                <a:solidFill>
                  <a:prstClr val="black"/>
                </a:solidFill>
                <a:latin typeface="Calibri"/>
                <a:ea typeface="ＭＳ Ｐゴシック" panose="020B0600070205080204" pitchFamily="34" charset="-128"/>
              </a:rPr>
              <a:t>：</a:t>
            </a:r>
            <a:r>
              <a:rPr lang="ja-JP" altLang="en-US">
                <a:solidFill>
                  <a:prstClr val="black"/>
                </a:solidFill>
                <a:latin typeface="Calibri"/>
                <a:ea typeface="ＭＳ Ｐゴシック" panose="020B0600070205080204" pitchFamily="34" charset="-128"/>
              </a:rPr>
              <a:t>　</a:t>
            </a:r>
            <a:r>
              <a:rPr lang="ja-JP" altLang="en-US" b="1">
                <a:solidFill>
                  <a:prstClr val="black"/>
                </a:solidFill>
                <a:latin typeface="Calibri"/>
                <a:ea typeface="ＭＳ Ｐゴシック" panose="020B0600070205080204" pitchFamily="34" charset="-128"/>
              </a:rPr>
              <a:t>イベント</a:t>
            </a:r>
            <a:r>
              <a:rPr lang="ja-JP" altLang="en-US">
                <a:solidFill>
                  <a:prstClr val="black"/>
                </a:solidFill>
                <a:latin typeface="Calibri"/>
                <a:ea typeface="ＭＳ Ｐゴシック" panose="020B0600070205080204" pitchFamily="34" charset="-128"/>
              </a:rPr>
              <a:t>や</a:t>
            </a:r>
            <a:r>
              <a:rPr lang="ja-JP" altLang="en-US" b="1">
                <a:solidFill>
                  <a:prstClr val="black"/>
                </a:solidFill>
                <a:latin typeface="Calibri"/>
                <a:ea typeface="ＭＳ Ｐゴシック" panose="020B0600070205080204" pitchFamily="34" charset="-128"/>
              </a:rPr>
              <a:t>教育</a:t>
            </a:r>
            <a:r>
              <a:rPr lang="ja-JP" altLang="en-US">
                <a:solidFill>
                  <a:prstClr val="black"/>
                </a:solidFill>
                <a:latin typeface="Calibri"/>
                <a:ea typeface="ＭＳ Ｐゴシック" panose="020B0600070205080204" pitchFamily="34" charset="-128"/>
              </a:rPr>
              <a:t>でホストの不安を解消し、参加を後押し</a:t>
            </a:r>
          </a:p>
          <a:p>
            <a:pPr defTabSz="457200"/>
            <a:r>
              <a:rPr lang="en" altLang="ja-JP" dirty="0">
                <a:solidFill>
                  <a:prstClr val="black"/>
                </a:solidFill>
                <a:latin typeface="Calibri"/>
                <a:ea typeface="ＭＳ Ｐゴシック" panose="020B0600070205080204" pitchFamily="34" charset="-128"/>
              </a:rPr>
              <a:t>Uber</a:t>
            </a:r>
            <a:r>
              <a:rPr lang="ja-JP" altLang="en">
                <a:solidFill>
                  <a:prstClr val="black"/>
                </a:solidFill>
                <a:latin typeface="Calibri"/>
                <a:ea typeface="ＭＳ Ｐゴシック" panose="020B0600070205080204" pitchFamily="34" charset="-128"/>
              </a:rPr>
              <a:t>：</a:t>
            </a:r>
            <a:r>
              <a:rPr lang="ja-JP" altLang="en-US">
                <a:solidFill>
                  <a:prstClr val="black"/>
                </a:solidFill>
                <a:latin typeface="Calibri"/>
                <a:ea typeface="ＭＳ Ｐゴシック" panose="020B0600070205080204" pitchFamily="34" charset="-128"/>
              </a:rPr>
              <a:t>　</a:t>
            </a:r>
            <a:r>
              <a:rPr lang="ja-JP" altLang="en-US" b="1">
                <a:solidFill>
                  <a:prstClr val="black"/>
                </a:solidFill>
                <a:latin typeface="Calibri"/>
                <a:ea typeface="ＭＳ Ｐゴシック" panose="020B0600070205080204" pitchFamily="34" charset="-128"/>
              </a:rPr>
              <a:t>サインアップボーナス</a:t>
            </a:r>
            <a:r>
              <a:rPr lang="ja-JP" altLang="en-US">
                <a:solidFill>
                  <a:prstClr val="black"/>
                </a:solidFill>
                <a:latin typeface="Calibri"/>
                <a:ea typeface="ＭＳ Ｐゴシック" panose="020B0600070205080204" pitchFamily="34" charset="-128"/>
              </a:rPr>
              <a:t>でドライバーの経済的障壁を下げた</a:t>
            </a:r>
          </a:p>
        </p:txBody>
      </p:sp>
      <p:sp>
        <p:nvSpPr>
          <p:cNvPr id="17" name="テキスト ボックス 16">
            <a:extLst>
              <a:ext uri="{FF2B5EF4-FFF2-40B4-BE49-F238E27FC236}">
                <a16:creationId xmlns:a16="http://schemas.microsoft.com/office/drawing/2014/main" id="{947C0B55-557D-D8CF-C2E7-CE5A926404C5}"/>
              </a:ext>
            </a:extLst>
          </p:cNvPr>
          <p:cNvSpPr txBox="1"/>
          <p:nvPr/>
        </p:nvSpPr>
        <p:spPr>
          <a:xfrm>
            <a:off x="621699" y="5765107"/>
            <a:ext cx="11150690" cy="830997"/>
          </a:xfrm>
          <a:prstGeom prst="rect">
            <a:avLst/>
          </a:prstGeom>
          <a:noFill/>
        </p:spPr>
        <p:txBody>
          <a:bodyPr wrap="square" rtlCol="0">
            <a:spAutoFit/>
          </a:bodyPr>
          <a:lstStyle/>
          <a:p>
            <a:pPr defTabSz="457200"/>
            <a:r>
              <a:rPr kumimoji="0" lang="ja-JP" altLang="en-US" sz="2400">
                <a:solidFill>
                  <a:srgbClr val="000000"/>
                </a:solidFill>
                <a:latin typeface="-webkit-standard"/>
                <a:ea typeface="ＭＳ Ｐゴシック" panose="020B0600070205080204" pitchFamily="34" charset="-128"/>
              </a:rPr>
              <a:t>プラットフォームは、価値創造の仕組みを根本から作り替えることで、従来では考えられなかった</a:t>
            </a:r>
            <a:r>
              <a:rPr kumimoji="0" lang="ja-JP" altLang="en-US" sz="2400" b="1">
                <a:solidFill>
                  <a:srgbClr val="000000"/>
                </a:solidFill>
                <a:latin typeface="-webkit-standard"/>
                <a:ea typeface="ＭＳ Ｐゴシック" panose="020B0600070205080204" pitchFamily="34" charset="-128"/>
              </a:rPr>
              <a:t>新たな供給源</a:t>
            </a:r>
            <a:r>
              <a:rPr kumimoji="0" lang="ja-JP" altLang="en-US" sz="2400">
                <a:solidFill>
                  <a:srgbClr val="000000"/>
                </a:solidFill>
                <a:latin typeface="-webkit-standard"/>
                <a:ea typeface="ＭＳ Ｐゴシック" panose="020B0600070205080204" pitchFamily="34" charset="-128"/>
              </a:rPr>
              <a:t>や生産者層を生み出している</a:t>
            </a:r>
            <a:endParaRPr kumimoji="0" lang="en-US" altLang="ja-JP" sz="2400" dirty="0">
              <a:solidFill>
                <a:srgbClr val="000000"/>
              </a:solidFill>
              <a:latin typeface="-webkit-standard"/>
              <a:ea typeface="ＭＳ Ｐゴシック" panose="020B0600070205080204" pitchFamily="34" charset="-128"/>
            </a:endParaRPr>
          </a:p>
        </p:txBody>
      </p:sp>
      <p:sp>
        <p:nvSpPr>
          <p:cNvPr id="21" name="テキスト ボックス 20">
            <a:extLst>
              <a:ext uri="{FF2B5EF4-FFF2-40B4-BE49-F238E27FC236}">
                <a16:creationId xmlns:a16="http://schemas.microsoft.com/office/drawing/2014/main" id="{0F9BFD60-E9A4-43E7-3581-F0FF44DF0DDA}"/>
              </a:ext>
            </a:extLst>
          </p:cNvPr>
          <p:cNvSpPr txBox="1"/>
          <p:nvPr/>
        </p:nvSpPr>
        <p:spPr>
          <a:xfrm>
            <a:off x="621699" y="4282805"/>
            <a:ext cx="3552496" cy="369332"/>
          </a:xfrm>
          <a:prstGeom prst="rect">
            <a:avLst/>
          </a:prstGeom>
          <a:solidFill>
            <a:schemeClr val="bg1"/>
          </a:solidFill>
        </p:spPr>
        <p:txBody>
          <a:bodyPr wrap="square">
            <a:spAutoFit/>
          </a:bodyPr>
          <a:lstStyle/>
          <a:p>
            <a:pPr defTabSz="457200"/>
            <a:r>
              <a:rPr lang="ja-JP" altLang="en-US" b="1" u="sng">
                <a:solidFill>
                  <a:prstClr val="black"/>
                </a:solidFill>
                <a:latin typeface="Calibri"/>
                <a:ea typeface="ＭＳ Ｐゴシック" panose="020B0600070205080204" pitchFamily="34" charset="-128"/>
              </a:rPr>
              <a:t>生産者の参入障壁を取り除く工夫</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10DF45D7-2938-0A76-B964-3CD8CECF762D}"/>
              </a:ext>
            </a:extLst>
          </p:cNvPr>
          <p:cNvSpPr/>
          <p:nvPr/>
        </p:nvSpPr>
        <p:spPr>
          <a:xfrm>
            <a:off x="524047" y="355416"/>
            <a:ext cx="11143906" cy="12086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Calibri"/>
              <a:ea typeface="ＭＳ Ｐゴシック" panose="020B0600070205080204" pitchFamily="34" charset="-128"/>
            </a:endParaRPr>
          </a:p>
        </p:txBody>
      </p:sp>
      <p:sp>
        <p:nvSpPr>
          <p:cNvPr id="2" name="Title 1"/>
          <p:cNvSpPr>
            <a:spLocks noGrp="1"/>
          </p:cNvSpPr>
          <p:nvPr>
            <p:ph type="title"/>
          </p:nvPr>
        </p:nvSpPr>
        <p:spPr>
          <a:xfrm>
            <a:off x="413068" y="719958"/>
            <a:ext cx="11430000" cy="1143000"/>
          </a:xfrm>
        </p:spPr>
        <p:txBody>
          <a:bodyPr>
            <a:normAutofit fontScale="90000"/>
          </a:bodyPr>
          <a:lstStyle/>
          <a:p>
            <a:r>
              <a:rPr lang="ja-JP" altLang="en-US"/>
              <a:t>新しい消費者行動を可能にすることで価値消費を</a:t>
            </a:r>
            <a:br>
              <a:rPr lang="ja-JP" altLang="en-US"/>
            </a:br>
            <a:r>
              <a:rPr lang="ja-JP" altLang="en-US"/>
              <a:t>再構成する</a:t>
            </a:r>
            <a:br>
              <a:rPr lang="ja-JP" altLang="en-US"/>
            </a:br>
            <a:endParaRPr lang="ja-JP" altLang="en-US" dirty="0"/>
          </a:p>
        </p:txBody>
      </p:sp>
      <p:sp>
        <p:nvSpPr>
          <p:cNvPr id="4" name="テキスト ボックス 3">
            <a:extLst>
              <a:ext uri="{FF2B5EF4-FFF2-40B4-BE49-F238E27FC236}">
                <a16:creationId xmlns:a16="http://schemas.microsoft.com/office/drawing/2014/main" id="{8568FD03-4077-A621-86AD-548992EF3DAA}"/>
              </a:ext>
            </a:extLst>
          </p:cNvPr>
          <p:cNvSpPr txBox="1"/>
          <p:nvPr/>
        </p:nvSpPr>
        <p:spPr>
          <a:xfrm>
            <a:off x="737313" y="1862958"/>
            <a:ext cx="7598555" cy="400110"/>
          </a:xfrm>
          <a:prstGeom prst="rect">
            <a:avLst/>
          </a:prstGeom>
          <a:noFill/>
        </p:spPr>
        <p:txBody>
          <a:bodyPr wrap="none" rtlCol="0">
            <a:spAutoFit/>
          </a:bodyPr>
          <a:lstStyle/>
          <a:p>
            <a:pPr defTabSz="457200"/>
            <a:r>
              <a:rPr kumimoji="0" lang="ja-JP" altLang="en-US" sz="2000">
                <a:solidFill>
                  <a:srgbClr val="000000"/>
                </a:solidFill>
                <a:latin typeface="-webkit-standard"/>
                <a:ea typeface="ＭＳ Ｐゴシック" panose="020B0600070205080204" pitchFamily="34" charset="-128"/>
              </a:rPr>
              <a:t>プラットフォームの出現は、</a:t>
            </a:r>
            <a:r>
              <a:rPr kumimoji="0" lang="ja-JP" altLang="en-US" sz="2000" b="1">
                <a:solidFill>
                  <a:srgbClr val="000000"/>
                </a:solidFill>
                <a:latin typeface="Calibri"/>
                <a:ea typeface="ＭＳ Ｐゴシック" panose="020B0600070205080204" pitchFamily="34" charset="-128"/>
              </a:rPr>
              <a:t>従来の消費者行動を根本から変えている</a:t>
            </a:r>
            <a:endParaRPr lang="ja-JP" altLang="en-US" sz="2000">
              <a:solidFill>
                <a:prstClr val="black"/>
              </a:solidFill>
              <a:latin typeface="Calibri"/>
              <a:ea typeface="ＭＳ Ｐゴシック" panose="020B0600070205080204" pitchFamily="34" charset="-128"/>
            </a:endParaRPr>
          </a:p>
        </p:txBody>
      </p:sp>
      <p:sp>
        <p:nvSpPr>
          <p:cNvPr id="6" name="テキスト ボックス 5">
            <a:extLst>
              <a:ext uri="{FF2B5EF4-FFF2-40B4-BE49-F238E27FC236}">
                <a16:creationId xmlns:a16="http://schemas.microsoft.com/office/drawing/2014/main" id="{E83CE4E7-D2CE-5287-A878-1D13ABF78066}"/>
              </a:ext>
            </a:extLst>
          </p:cNvPr>
          <p:cNvSpPr txBox="1"/>
          <p:nvPr/>
        </p:nvSpPr>
        <p:spPr>
          <a:xfrm>
            <a:off x="737313" y="2795854"/>
            <a:ext cx="8908315" cy="1938992"/>
          </a:xfrm>
          <a:prstGeom prst="rect">
            <a:avLst/>
          </a:prstGeom>
          <a:noFill/>
        </p:spPr>
        <p:txBody>
          <a:bodyPr wrap="square">
            <a:spAutoFit/>
          </a:bodyPr>
          <a:lstStyle/>
          <a:p>
            <a:pPr defTabSz="457200"/>
            <a:r>
              <a:rPr kumimoji="0" lang="ja-JP" altLang="en-US" sz="2000" b="1" u="sng">
                <a:solidFill>
                  <a:srgbClr val="000000"/>
                </a:solidFill>
                <a:latin typeface="Calibri"/>
                <a:ea typeface="ＭＳ Ｐゴシック" panose="020B0600070205080204" pitchFamily="34" charset="-128"/>
              </a:rPr>
              <a:t>例</a:t>
            </a:r>
            <a:r>
              <a:rPr kumimoji="0" lang="en-US" altLang="ja-JP" sz="2000" b="1" u="sng" dirty="0">
                <a:solidFill>
                  <a:srgbClr val="000000"/>
                </a:solidFill>
                <a:latin typeface="Calibri"/>
                <a:ea typeface="ＭＳ Ｐゴシック" panose="020B0600070205080204" pitchFamily="34" charset="-128"/>
              </a:rPr>
              <a:t>:</a:t>
            </a:r>
            <a:endParaRPr kumimoji="0" lang="ja-JP" altLang="en-US" sz="2000" b="1" u="sng">
              <a:solidFill>
                <a:srgbClr val="000000"/>
              </a:solidFill>
              <a:latin typeface="Calibri"/>
              <a:ea typeface="ＭＳ Ｐゴシック" panose="020B0600070205080204" pitchFamily="34" charset="-128"/>
            </a:endParaRPr>
          </a:p>
          <a:p>
            <a:pPr defTabSz="457200">
              <a:buFont typeface="Arial" panose="020B0604020202020204" pitchFamily="34" charset="0"/>
              <a:buChar char="•"/>
            </a:pPr>
            <a:r>
              <a:rPr kumimoji="0" lang="ja-JP" altLang="en-US" sz="2000">
                <a:solidFill>
                  <a:srgbClr val="000000"/>
                </a:solidFill>
                <a:latin typeface="Calibri"/>
                <a:ea typeface="ＭＳ Ｐゴシック" panose="020B0600070205080204" pitchFamily="34" charset="-128"/>
              </a:rPr>
              <a:t>他人の</a:t>
            </a:r>
            <a:r>
              <a:rPr kumimoji="0" lang="ja-JP" altLang="en-US" sz="2000" b="1">
                <a:solidFill>
                  <a:srgbClr val="000000"/>
                </a:solidFill>
                <a:latin typeface="Calibri"/>
                <a:ea typeface="ＭＳ Ｐゴシック" panose="020B0600070205080204" pitchFamily="34" charset="-128"/>
              </a:rPr>
              <a:t>車</a:t>
            </a:r>
            <a:r>
              <a:rPr kumimoji="0" lang="ja-JP" altLang="en-US" sz="2000">
                <a:solidFill>
                  <a:srgbClr val="000000"/>
                </a:solidFill>
                <a:latin typeface="Calibri"/>
                <a:ea typeface="ＭＳ Ｐゴシック" panose="020B0600070205080204" pitchFamily="34" charset="-128"/>
              </a:rPr>
              <a:t>に乗る（</a:t>
            </a:r>
            <a:r>
              <a:rPr kumimoji="0" lang="en" altLang="ja-JP" sz="2000" dirty="0">
                <a:solidFill>
                  <a:srgbClr val="000000"/>
                </a:solidFill>
                <a:latin typeface="Calibri"/>
                <a:ea typeface="ＭＳ Ｐゴシック" panose="020B0600070205080204" pitchFamily="34" charset="-128"/>
              </a:rPr>
              <a:t>Lyft, Sidecar, Uber</a:t>
            </a:r>
            <a:r>
              <a:rPr kumimoji="0" lang="ja-JP" altLang="en" sz="2000">
                <a:solidFill>
                  <a:srgbClr val="000000"/>
                </a:solidFill>
                <a:latin typeface="Calibri"/>
                <a:ea typeface="ＭＳ Ｐゴシック" panose="020B0600070205080204" pitchFamily="34" charset="-128"/>
              </a:rPr>
              <a:t>）</a:t>
            </a:r>
          </a:p>
          <a:p>
            <a:pPr defTabSz="457200">
              <a:buFont typeface="Arial" panose="020B0604020202020204" pitchFamily="34" charset="0"/>
              <a:buChar char="•"/>
            </a:pPr>
            <a:r>
              <a:rPr kumimoji="0" lang="ja-JP" altLang="en-US" sz="2000">
                <a:solidFill>
                  <a:srgbClr val="000000"/>
                </a:solidFill>
                <a:latin typeface="Calibri"/>
                <a:ea typeface="ＭＳ Ｐゴシック" panose="020B0600070205080204" pitchFamily="34" charset="-128"/>
              </a:rPr>
              <a:t>他人を</a:t>
            </a:r>
            <a:r>
              <a:rPr kumimoji="0" lang="ja-JP" altLang="en-US" sz="2000" b="1">
                <a:solidFill>
                  <a:srgbClr val="000000"/>
                </a:solidFill>
                <a:latin typeface="Calibri"/>
                <a:ea typeface="ＭＳ Ｐゴシック" panose="020B0600070205080204" pitchFamily="34" charset="-128"/>
              </a:rPr>
              <a:t>自分の部屋</a:t>
            </a:r>
            <a:r>
              <a:rPr kumimoji="0" lang="ja-JP" altLang="en-US" sz="2000">
                <a:solidFill>
                  <a:srgbClr val="000000"/>
                </a:solidFill>
                <a:latin typeface="Calibri"/>
                <a:ea typeface="ＭＳ Ｐゴシック" panose="020B0600070205080204" pitchFamily="34" charset="-128"/>
              </a:rPr>
              <a:t>に迎える（</a:t>
            </a:r>
            <a:r>
              <a:rPr kumimoji="0" lang="en" altLang="ja-JP" sz="2000" dirty="0">
                <a:solidFill>
                  <a:srgbClr val="000000"/>
                </a:solidFill>
                <a:latin typeface="Calibri"/>
                <a:ea typeface="ＭＳ Ｐゴシック" panose="020B0600070205080204" pitchFamily="34" charset="-128"/>
              </a:rPr>
              <a:t>Airbnb</a:t>
            </a:r>
            <a:r>
              <a:rPr kumimoji="0" lang="ja-JP" altLang="en" sz="2000">
                <a:solidFill>
                  <a:srgbClr val="000000"/>
                </a:solidFill>
                <a:latin typeface="Calibri"/>
                <a:ea typeface="ＭＳ Ｐゴシック" panose="020B0600070205080204" pitchFamily="34" charset="-128"/>
              </a:rPr>
              <a:t>）</a:t>
            </a:r>
          </a:p>
          <a:p>
            <a:pPr defTabSz="457200">
              <a:buFont typeface="Arial" panose="020B0604020202020204" pitchFamily="34" charset="0"/>
              <a:buChar char="•"/>
            </a:pPr>
            <a:r>
              <a:rPr kumimoji="0" lang="ja-JP" altLang="en-US" sz="2000">
                <a:solidFill>
                  <a:srgbClr val="000000"/>
                </a:solidFill>
                <a:latin typeface="Calibri"/>
                <a:ea typeface="ＭＳ Ｐゴシック" panose="020B0600070205080204" pitchFamily="34" charset="-128"/>
              </a:rPr>
              <a:t>自分の</a:t>
            </a:r>
            <a:r>
              <a:rPr kumimoji="0" lang="ja-JP" altLang="en-US" sz="2000" b="1">
                <a:solidFill>
                  <a:srgbClr val="000000"/>
                </a:solidFill>
                <a:latin typeface="Calibri"/>
                <a:ea typeface="ＭＳ Ｐゴシック" panose="020B0600070205080204" pitchFamily="34" charset="-128"/>
              </a:rPr>
              <a:t>犬</a:t>
            </a:r>
            <a:r>
              <a:rPr kumimoji="0" lang="ja-JP" altLang="en-US" sz="2000">
                <a:solidFill>
                  <a:srgbClr val="000000"/>
                </a:solidFill>
                <a:latin typeface="Calibri"/>
                <a:ea typeface="ＭＳ Ｐゴシック" panose="020B0600070205080204" pitchFamily="34" charset="-128"/>
              </a:rPr>
              <a:t>を他人に預ける（</a:t>
            </a:r>
            <a:r>
              <a:rPr kumimoji="0" lang="en" altLang="ja-JP" sz="2000" dirty="0">
                <a:solidFill>
                  <a:srgbClr val="000000"/>
                </a:solidFill>
                <a:latin typeface="Calibri"/>
                <a:ea typeface="ＭＳ Ｐゴシック" panose="020B0600070205080204" pitchFamily="34" charset="-128"/>
              </a:rPr>
              <a:t>DogVacay, Rover</a:t>
            </a:r>
            <a:r>
              <a:rPr kumimoji="0" lang="ja-JP" altLang="en" sz="2000">
                <a:solidFill>
                  <a:srgbClr val="000000"/>
                </a:solidFill>
                <a:latin typeface="Calibri"/>
                <a:ea typeface="ＭＳ Ｐゴシック" panose="020B0600070205080204" pitchFamily="34" charset="-128"/>
              </a:rPr>
              <a:t>）</a:t>
            </a:r>
          </a:p>
          <a:p>
            <a:pPr defTabSz="457200">
              <a:buFont typeface="Arial" panose="020B0604020202020204" pitchFamily="34" charset="0"/>
              <a:buChar char="•"/>
            </a:pPr>
            <a:r>
              <a:rPr kumimoji="0" lang="ja-JP" altLang="en-US" sz="2000">
                <a:solidFill>
                  <a:srgbClr val="000000"/>
                </a:solidFill>
                <a:latin typeface="Calibri"/>
                <a:ea typeface="ＭＳ Ｐゴシック" panose="020B0600070205080204" pitchFamily="34" charset="-128"/>
              </a:rPr>
              <a:t>他人の</a:t>
            </a:r>
            <a:r>
              <a:rPr kumimoji="0" lang="ja-JP" altLang="en-US" sz="2000" b="1">
                <a:solidFill>
                  <a:srgbClr val="000000"/>
                </a:solidFill>
                <a:latin typeface="Calibri"/>
                <a:ea typeface="ＭＳ Ｐゴシック" panose="020B0600070205080204" pitchFamily="34" charset="-128"/>
              </a:rPr>
              <a:t>ダイニングルーム</a:t>
            </a:r>
            <a:r>
              <a:rPr kumimoji="0" lang="ja-JP" altLang="en-US" sz="2000">
                <a:solidFill>
                  <a:srgbClr val="000000"/>
                </a:solidFill>
                <a:latin typeface="Calibri"/>
                <a:ea typeface="ＭＳ Ｐゴシック" panose="020B0600070205080204" pitchFamily="34" charset="-128"/>
              </a:rPr>
              <a:t>で食事する（</a:t>
            </a:r>
            <a:r>
              <a:rPr kumimoji="0" lang="en" altLang="ja-JP" sz="2000" dirty="0" err="1">
                <a:solidFill>
                  <a:srgbClr val="000000"/>
                </a:solidFill>
                <a:latin typeface="Calibri"/>
                <a:ea typeface="ＭＳ Ｐゴシック" panose="020B0600070205080204" pitchFamily="34" charset="-128"/>
              </a:rPr>
              <a:t>Feastly</a:t>
            </a:r>
            <a:r>
              <a:rPr kumimoji="0" lang="ja-JP" altLang="en" sz="2000">
                <a:solidFill>
                  <a:srgbClr val="000000"/>
                </a:solidFill>
                <a:latin typeface="Calibri"/>
                <a:ea typeface="ＭＳ Ｐゴシック" panose="020B0600070205080204" pitchFamily="34" charset="-128"/>
              </a:rPr>
              <a:t>）</a:t>
            </a:r>
          </a:p>
          <a:p>
            <a:pPr defTabSz="457200">
              <a:buFont typeface="Arial" panose="020B0604020202020204" pitchFamily="34" charset="0"/>
              <a:buChar char="•"/>
            </a:pPr>
            <a:r>
              <a:rPr kumimoji="0" lang="ja-JP" altLang="en-US" sz="2000">
                <a:solidFill>
                  <a:srgbClr val="000000"/>
                </a:solidFill>
                <a:latin typeface="Calibri"/>
                <a:ea typeface="ＭＳ Ｐゴシック" panose="020B0600070205080204" pitchFamily="34" charset="-128"/>
              </a:rPr>
              <a:t>自分の</a:t>
            </a:r>
            <a:r>
              <a:rPr kumimoji="0" lang="ja-JP" altLang="en-US" sz="2000" b="1">
                <a:solidFill>
                  <a:srgbClr val="000000"/>
                </a:solidFill>
                <a:latin typeface="Calibri"/>
                <a:ea typeface="ＭＳ Ｐゴシック" panose="020B0600070205080204" pitchFamily="34" charset="-128"/>
              </a:rPr>
              <a:t>車・家・道具</a:t>
            </a:r>
            <a:r>
              <a:rPr kumimoji="0" lang="ja-JP" altLang="en-US" sz="2000">
                <a:solidFill>
                  <a:srgbClr val="000000"/>
                </a:solidFill>
                <a:latin typeface="Calibri"/>
                <a:ea typeface="ＭＳ Ｐゴシック" panose="020B0600070205080204" pitchFamily="34" charset="-128"/>
              </a:rPr>
              <a:t>を他人に貸す（</a:t>
            </a:r>
            <a:r>
              <a:rPr kumimoji="0" lang="en" altLang="ja-JP" sz="2000" dirty="0">
                <a:solidFill>
                  <a:srgbClr val="000000"/>
                </a:solidFill>
                <a:latin typeface="Calibri"/>
                <a:ea typeface="ＭＳ Ｐゴシック" panose="020B0600070205080204" pitchFamily="34" charset="-128"/>
              </a:rPr>
              <a:t>RelayRides, </a:t>
            </a:r>
            <a:r>
              <a:rPr kumimoji="0" lang="en" altLang="ja-JP" sz="2000" dirty="0" err="1">
                <a:solidFill>
                  <a:srgbClr val="000000"/>
                </a:solidFill>
                <a:latin typeface="Calibri"/>
                <a:ea typeface="ＭＳ Ｐゴシック" panose="020B0600070205080204" pitchFamily="34" charset="-128"/>
              </a:rPr>
              <a:t>Boatbound</a:t>
            </a:r>
            <a:r>
              <a:rPr kumimoji="0" lang="en" altLang="ja-JP" sz="2000" dirty="0">
                <a:solidFill>
                  <a:srgbClr val="000000"/>
                </a:solidFill>
                <a:latin typeface="Calibri"/>
                <a:ea typeface="ＭＳ Ｐゴシック" panose="020B0600070205080204" pitchFamily="34" charset="-128"/>
              </a:rPr>
              <a:t>, HomeAway, </a:t>
            </a:r>
            <a:r>
              <a:rPr kumimoji="0" lang="en" altLang="ja-JP" sz="2000" dirty="0" err="1">
                <a:solidFill>
                  <a:srgbClr val="000000"/>
                </a:solidFill>
                <a:latin typeface="Calibri"/>
                <a:ea typeface="ＭＳ Ｐゴシック" panose="020B0600070205080204" pitchFamily="34" charset="-128"/>
              </a:rPr>
              <a:t>Zilok</a:t>
            </a:r>
            <a:r>
              <a:rPr kumimoji="0" lang="ja-JP" altLang="en" sz="2000">
                <a:solidFill>
                  <a:srgbClr val="000000"/>
                </a:solidFill>
                <a:latin typeface="Calibri"/>
                <a:ea typeface="ＭＳ Ｐゴシック" panose="020B0600070205080204" pitchFamily="34" charset="-128"/>
              </a:rPr>
              <a:t>）</a:t>
            </a:r>
          </a:p>
        </p:txBody>
      </p:sp>
      <p:sp>
        <p:nvSpPr>
          <p:cNvPr id="10" name="テキスト ボックス 9">
            <a:extLst>
              <a:ext uri="{FF2B5EF4-FFF2-40B4-BE49-F238E27FC236}">
                <a16:creationId xmlns:a16="http://schemas.microsoft.com/office/drawing/2014/main" id="{5484D5FF-2378-2B38-96FF-6F0505BE86EF}"/>
              </a:ext>
            </a:extLst>
          </p:cNvPr>
          <p:cNvSpPr txBox="1"/>
          <p:nvPr/>
        </p:nvSpPr>
        <p:spPr>
          <a:xfrm>
            <a:off x="737313" y="5082967"/>
            <a:ext cx="10339047" cy="830997"/>
          </a:xfrm>
          <a:prstGeom prst="rect">
            <a:avLst/>
          </a:prstGeom>
          <a:noFill/>
        </p:spPr>
        <p:txBody>
          <a:bodyPr wrap="square">
            <a:spAutoFit/>
          </a:bodyPr>
          <a:lstStyle/>
          <a:p>
            <a:pPr defTabSz="457200"/>
            <a:r>
              <a:rPr kumimoji="0" lang="en-US" altLang="ja-JP" sz="2400" dirty="0">
                <a:solidFill>
                  <a:srgbClr val="000000"/>
                </a:solidFill>
                <a:latin typeface="Calibri"/>
                <a:ea typeface="ＭＳ Ｐゴシック" panose="020B0600070205080204" pitchFamily="34" charset="-128"/>
              </a:rPr>
              <a:t>                 </a:t>
            </a:r>
            <a:r>
              <a:rPr kumimoji="0" lang="ja-JP" altLang="en-US" sz="2400">
                <a:solidFill>
                  <a:srgbClr val="000000"/>
                </a:solidFill>
                <a:latin typeface="Calibri"/>
                <a:ea typeface="ＭＳ Ｐゴシック" panose="020B0600070205080204" pitchFamily="34" charset="-128"/>
              </a:rPr>
              <a:t>自分の「</a:t>
            </a:r>
            <a:r>
              <a:rPr kumimoji="0" lang="ja-JP" altLang="en-US" sz="2400" b="1">
                <a:solidFill>
                  <a:srgbClr val="000000"/>
                </a:solidFill>
                <a:latin typeface="Calibri"/>
                <a:ea typeface="ＭＳ Ｐゴシック" panose="020B0600070205080204" pitchFamily="34" charset="-128"/>
              </a:rPr>
              <a:t>持ち物・体験・自分自身</a:t>
            </a:r>
            <a:r>
              <a:rPr kumimoji="0" lang="ja-JP" altLang="en-US" sz="2400">
                <a:solidFill>
                  <a:srgbClr val="000000"/>
                </a:solidFill>
                <a:latin typeface="Calibri"/>
                <a:ea typeface="ＭＳ Ｐゴシック" panose="020B0600070205080204" pitchFamily="34" charset="-128"/>
              </a:rPr>
              <a:t>」を他人と共有するという、</a:t>
            </a:r>
            <a:r>
              <a:rPr kumimoji="0" lang="ja-JP" altLang="en-US" sz="2400" b="1">
                <a:solidFill>
                  <a:srgbClr val="000000"/>
                </a:solidFill>
                <a:latin typeface="Calibri"/>
                <a:ea typeface="ＭＳ Ｐゴシック" panose="020B0600070205080204" pitchFamily="34" charset="-128"/>
              </a:rPr>
              <a:t>新しい親密性の時代</a:t>
            </a:r>
            <a:r>
              <a:rPr kumimoji="0" lang="ja-JP" altLang="en-US" sz="2400">
                <a:solidFill>
                  <a:srgbClr val="000000"/>
                </a:solidFill>
                <a:latin typeface="Calibri"/>
                <a:ea typeface="ＭＳ Ｐゴシック" panose="020B0600070205080204" pitchFamily="34" charset="-128"/>
              </a:rPr>
              <a:t>に入っている</a:t>
            </a:r>
            <a:endParaRPr kumimoji="0" lang="ja-JP" altLang="en-US">
              <a:solidFill>
                <a:srgbClr val="000000"/>
              </a:solidFill>
              <a:latin typeface="Calibri"/>
              <a:ea typeface="ＭＳ Ｐゴシック" panose="020B0600070205080204" pitchFamily="34" charset="-128"/>
            </a:endParaRPr>
          </a:p>
        </p:txBody>
      </p:sp>
      <p:pic>
        <p:nvPicPr>
          <p:cNvPr id="1026" name="Picture 2" descr="Uber Japan株式会社のプレスリリース｜PR TIMES">
            <a:extLst>
              <a:ext uri="{FF2B5EF4-FFF2-40B4-BE49-F238E27FC236}">
                <a16:creationId xmlns:a16="http://schemas.microsoft.com/office/drawing/2014/main" id="{64CC96C1-ED93-9FED-2824-C1374EE77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069" y="2556296"/>
            <a:ext cx="1618593" cy="8497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irbnb Japan (@Airbnb_jp) / X">
            <a:extLst>
              <a:ext uri="{FF2B5EF4-FFF2-40B4-BE49-F238E27FC236}">
                <a16:creationId xmlns:a16="http://schemas.microsoft.com/office/drawing/2014/main" id="{8880C874-4D92-2FFB-4A31-5D61AC219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881" y="2532122"/>
            <a:ext cx="873946" cy="8739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ogVacay - YouTube">
            <a:extLst>
              <a:ext uri="{FF2B5EF4-FFF2-40B4-BE49-F238E27FC236}">
                <a16:creationId xmlns:a16="http://schemas.microsoft.com/office/drawing/2014/main" id="{D10D18B6-830A-5395-FC7C-2958939E1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7379" y="2395744"/>
            <a:ext cx="1168248" cy="11682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eastly | LinkedIn">
            <a:extLst>
              <a:ext uri="{FF2B5EF4-FFF2-40B4-BE49-F238E27FC236}">
                <a16:creationId xmlns:a16="http://schemas.microsoft.com/office/drawing/2014/main" id="{7E110812-A0B1-6FC5-FDB8-48DCFBFE34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127" y="2384971"/>
            <a:ext cx="1168248" cy="116824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omeAway round logo transparent PNG - StickPNG">
            <a:extLst>
              <a:ext uri="{FF2B5EF4-FFF2-40B4-BE49-F238E27FC236}">
                <a16:creationId xmlns:a16="http://schemas.microsoft.com/office/drawing/2014/main" id="{D3AC7907-5876-EF4A-8322-F835087501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79167" y="2408566"/>
            <a:ext cx="1020434" cy="102043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oogle Play での Lyft, Inc. の Android アプリ">
            <a:extLst>
              <a:ext uri="{FF2B5EF4-FFF2-40B4-BE49-F238E27FC236}">
                <a16:creationId xmlns:a16="http://schemas.microsoft.com/office/drawing/2014/main" id="{C026755F-6C3D-1BB8-83D1-0365173E77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5508" y="2556296"/>
            <a:ext cx="873946" cy="873946"/>
          </a:xfrm>
          <a:prstGeom prst="rect">
            <a:avLst/>
          </a:prstGeom>
          <a:noFill/>
          <a:extLst>
            <a:ext uri="{909E8E84-426E-40DD-AFC4-6F175D3DCCD1}">
              <a14:hiddenFill xmlns:a14="http://schemas.microsoft.com/office/drawing/2010/main">
                <a:solidFill>
                  <a:srgbClr val="FFFFFF"/>
                </a:solidFill>
              </a14:hiddenFill>
            </a:ext>
          </a:extLst>
        </p:spPr>
      </p:pic>
      <p:sp>
        <p:nvSpPr>
          <p:cNvPr id="11" name="右矢印 10">
            <a:extLst>
              <a:ext uri="{FF2B5EF4-FFF2-40B4-BE49-F238E27FC236}">
                <a16:creationId xmlns:a16="http://schemas.microsoft.com/office/drawing/2014/main" id="{965D62F1-CA21-A7FB-3B80-5C863F5B08C1}"/>
              </a:ext>
            </a:extLst>
          </p:cNvPr>
          <p:cNvSpPr/>
          <p:nvPr/>
        </p:nvSpPr>
        <p:spPr>
          <a:xfrm>
            <a:off x="926498" y="5082966"/>
            <a:ext cx="978408" cy="41062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Calibri"/>
              <a:ea typeface="ＭＳ Ｐゴシック" panose="020B0600070205080204" pitchFamily="34"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角丸四角形 15">
            <a:extLst>
              <a:ext uri="{FF2B5EF4-FFF2-40B4-BE49-F238E27FC236}">
                <a16:creationId xmlns:a16="http://schemas.microsoft.com/office/drawing/2014/main" id="{88F839E4-57AD-6D17-1D6E-259CA6AA8F40}"/>
              </a:ext>
            </a:extLst>
          </p:cNvPr>
          <p:cNvSpPr/>
          <p:nvPr/>
        </p:nvSpPr>
        <p:spPr>
          <a:xfrm>
            <a:off x="461103" y="2469436"/>
            <a:ext cx="9548648" cy="118766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Calibri"/>
              <a:ea typeface="ＭＳ Ｐゴシック" panose="020B0600070205080204" pitchFamily="34" charset="-128"/>
            </a:endParaRPr>
          </a:p>
        </p:txBody>
      </p:sp>
      <p:sp>
        <p:nvSpPr>
          <p:cNvPr id="15" name="角丸四角形 14">
            <a:extLst>
              <a:ext uri="{FF2B5EF4-FFF2-40B4-BE49-F238E27FC236}">
                <a16:creationId xmlns:a16="http://schemas.microsoft.com/office/drawing/2014/main" id="{3EB6744C-443B-A22C-5FFF-83DF171CF380}"/>
              </a:ext>
            </a:extLst>
          </p:cNvPr>
          <p:cNvSpPr/>
          <p:nvPr/>
        </p:nvSpPr>
        <p:spPr>
          <a:xfrm>
            <a:off x="458787" y="4929616"/>
            <a:ext cx="10607879" cy="704588"/>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Calibri"/>
              <a:ea typeface="ＭＳ Ｐゴシック" panose="020B0600070205080204" pitchFamily="34" charset="-128"/>
            </a:endParaRPr>
          </a:p>
        </p:txBody>
      </p:sp>
      <p:sp>
        <p:nvSpPr>
          <p:cNvPr id="14" name="正方形/長方形 13">
            <a:extLst>
              <a:ext uri="{FF2B5EF4-FFF2-40B4-BE49-F238E27FC236}">
                <a16:creationId xmlns:a16="http://schemas.microsoft.com/office/drawing/2014/main" id="{517A808B-66D7-FD2E-50FB-F09CACB47C55}"/>
              </a:ext>
            </a:extLst>
          </p:cNvPr>
          <p:cNvSpPr/>
          <p:nvPr/>
        </p:nvSpPr>
        <p:spPr>
          <a:xfrm>
            <a:off x="482123" y="472967"/>
            <a:ext cx="11143906" cy="12086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Calibri"/>
              <a:ea typeface="ＭＳ Ｐゴシック" panose="020B0600070205080204" pitchFamily="34" charset="-128"/>
            </a:endParaRPr>
          </a:p>
        </p:txBody>
      </p:sp>
      <p:sp>
        <p:nvSpPr>
          <p:cNvPr id="2" name="Title 1"/>
          <p:cNvSpPr>
            <a:spLocks noGrp="1"/>
          </p:cNvSpPr>
          <p:nvPr>
            <p:ph type="title"/>
          </p:nvPr>
        </p:nvSpPr>
        <p:spPr>
          <a:xfrm>
            <a:off x="458789" y="800100"/>
            <a:ext cx="11091545" cy="1143000"/>
          </a:xfrm>
        </p:spPr>
        <p:txBody>
          <a:bodyPr>
            <a:normAutofit fontScale="90000"/>
          </a:bodyPr>
          <a:lstStyle/>
          <a:p>
            <a:r>
              <a:rPr lang="ja-JP" altLang="en-US"/>
              <a:t>コミュニティ主導のキュレーションによる品質管理の再構成</a:t>
            </a:r>
            <a:br>
              <a:rPr lang="ja-JP" altLang="en-US"/>
            </a:br>
            <a:endParaRPr dirty="0"/>
          </a:p>
        </p:txBody>
      </p:sp>
      <p:sp>
        <p:nvSpPr>
          <p:cNvPr id="4" name="テキスト ボックス 3">
            <a:extLst>
              <a:ext uri="{FF2B5EF4-FFF2-40B4-BE49-F238E27FC236}">
                <a16:creationId xmlns:a16="http://schemas.microsoft.com/office/drawing/2014/main" id="{C9B1AB82-2441-69F5-4E5F-FDEB7E850AFA}"/>
              </a:ext>
            </a:extLst>
          </p:cNvPr>
          <p:cNvSpPr txBox="1"/>
          <p:nvPr/>
        </p:nvSpPr>
        <p:spPr>
          <a:xfrm>
            <a:off x="458788" y="1786697"/>
            <a:ext cx="11091545" cy="707886"/>
          </a:xfrm>
          <a:prstGeom prst="rect">
            <a:avLst/>
          </a:prstGeom>
          <a:noFill/>
        </p:spPr>
        <p:txBody>
          <a:bodyPr wrap="square" rtlCol="0">
            <a:spAutoFit/>
          </a:bodyPr>
          <a:lstStyle/>
          <a:p>
            <a:pPr defTabSz="457200"/>
            <a:r>
              <a:rPr kumimoji="0" lang="ja-JP" altLang="en-US" sz="2000">
                <a:solidFill>
                  <a:srgbClr val="000000"/>
                </a:solidFill>
                <a:latin typeface="-webkit-standard"/>
                <a:ea typeface="ＭＳ Ｐゴシック" panose="020B0600070205080204" pitchFamily="34" charset="-128"/>
              </a:rPr>
              <a:t>プラットフォームが新たな供給源を開放すると、</a:t>
            </a:r>
            <a:r>
              <a:rPr kumimoji="0" lang="ja-JP" altLang="en-US" sz="2000" b="1">
                <a:solidFill>
                  <a:srgbClr val="000000"/>
                </a:solidFill>
                <a:latin typeface="Calibri"/>
                <a:ea typeface="ＭＳ Ｐゴシック" panose="020B0600070205080204" pitchFamily="34" charset="-128"/>
              </a:rPr>
              <a:t>大量のコンテンツやサービスが流入</a:t>
            </a:r>
            <a:r>
              <a:rPr kumimoji="0" lang="ja-JP" altLang="en-US" sz="2000">
                <a:solidFill>
                  <a:srgbClr val="000000"/>
                </a:solidFill>
                <a:latin typeface="-webkit-standard"/>
                <a:ea typeface="ＭＳ Ｐゴシック" panose="020B0600070205080204" pitchFamily="34" charset="-128"/>
              </a:rPr>
              <a:t>し、その分、</a:t>
            </a:r>
            <a:r>
              <a:rPr kumimoji="0" lang="ja-JP" altLang="en-US" sz="2000" b="1">
                <a:solidFill>
                  <a:srgbClr val="000000"/>
                </a:solidFill>
                <a:latin typeface="Calibri"/>
                <a:ea typeface="ＭＳ Ｐゴシック" panose="020B0600070205080204" pitchFamily="34" charset="-128"/>
              </a:rPr>
              <a:t>品質</a:t>
            </a:r>
            <a:endParaRPr kumimoji="0" lang="en-US" altLang="ja-JP" sz="2000" b="1" dirty="0">
              <a:solidFill>
                <a:srgbClr val="000000"/>
              </a:solidFill>
              <a:latin typeface="Calibri"/>
              <a:ea typeface="ＭＳ Ｐゴシック" panose="020B0600070205080204" pitchFamily="34" charset="-128"/>
            </a:endParaRPr>
          </a:p>
          <a:p>
            <a:pPr defTabSz="457200"/>
            <a:r>
              <a:rPr kumimoji="0" lang="ja-JP" altLang="en-US" sz="2000" b="1">
                <a:solidFill>
                  <a:srgbClr val="000000"/>
                </a:solidFill>
                <a:latin typeface="Calibri"/>
                <a:ea typeface="ＭＳ Ｐゴシック" panose="020B0600070205080204" pitchFamily="34" charset="-128"/>
              </a:rPr>
              <a:t>管理が難しくなる</a:t>
            </a:r>
            <a:endParaRPr lang="ja-JP" altLang="en-US" sz="2000">
              <a:solidFill>
                <a:prstClr val="black"/>
              </a:solidFill>
              <a:latin typeface="Calibri"/>
              <a:ea typeface="ＭＳ Ｐゴシック" panose="020B0600070205080204" pitchFamily="34" charset="-128"/>
            </a:endParaRPr>
          </a:p>
        </p:txBody>
      </p:sp>
      <p:sp>
        <p:nvSpPr>
          <p:cNvPr id="6" name="テキスト ボックス 5">
            <a:extLst>
              <a:ext uri="{FF2B5EF4-FFF2-40B4-BE49-F238E27FC236}">
                <a16:creationId xmlns:a16="http://schemas.microsoft.com/office/drawing/2014/main" id="{0C6979CD-2D32-5136-6A6F-C0FDA8381C4E}"/>
              </a:ext>
            </a:extLst>
          </p:cNvPr>
          <p:cNvSpPr txBox="1"/>
          <p:nvPr/>
        </p:nvSpPr>
        <p:spPr>
          <a:xfrm>
            <a:off x="458786" y="2480865"/>
            <a:ext cx="9727326" cy="1477328"/>
          </a:xfrm>
          <a:prstGeom prst="rect">
            <a:avLst/>
          </a:prstGeom>
          <a:noFill/>
        </p:spPr>
        <p:txBody>
          <a:bodyPr wrap="square" rtlCol="0">
            <a:spAutoFit/>
          </a:bodyPr>
          <a:lstStyle/>
          <a:p>
            <a:pPr defTabSz="457200"/>
            <a:r>
              <a:rPr kumimoji="0" lang="en" altLang="ja-JP" b="1" dirty="0">
                <a:solidFill>
                  <a:prstClr val="black"/>
                </a:solidFill>
                <a:latin typeface="Calibri"/>
                <a:ea typeface="ＭＳ Ｐゴシック" panose="020B0600070205080204" pitchFamily="34" charset="-128"/>
              </a:rPr>
              <a:t>YouTube</a:t>
            </a:r>
            <a:r>
              <a:rPr kumimoji="0" lang="ja-JP" altLang="en">
                <a:solidFill>
                  <a:prstClr val="black"/>
                </a:solidFill>
                <a:latin typeface="Calibri"/>
                <a:ea typeface="ＭＳ Ｐゴシック" panose="020B0600070205080204" pitchFamily="34" charset="-128"/>
              </a:rPr>
              <a:t>：</a:t>
            </a:r>
            <a:r>
              <a:rPr kumimoji="0" lang="ja-JP" altLang="en-US">
                <a:solidFill>
                  <a:prstClr val="black"/>
                </a:solidFill>
                <a:latin typeface="Calibri"/>
                <a:ea typeface="ＭＳ Ｐゴシック" panose="020B0600070205080204" pitchFamily="34" charset="-128"/>
              </a:rPr>
              <a:t>初期はポルノまがいの動画や著作権侵害が多数</a:t>
            </a:r>
          </a:p>
          <a:p>
            <a:pPr defTabSz="457200"/>
            <a:r>
              <a:rPr kumimoji="0" lang="en" altLang="ja-JP" b="1" dirty="0">
                <a:solidFill>
                  <a:prstClr val="black"/>
                </a:solidFill>
                <a:latin typeface="Calibri"/>
                <a:ea typeface="ＭＳ Ｐゴシック" panose="020B0600070205080204" pitchFamily="34" charset="-128"/>
              </a:rPr>
              <a:t>Airbnb</a:t>
            </a:r>
            <a:r>
              <a:rPr kumimoji="0" lang="ja-JP" altLang="en">
                <a:solidFill>
                  <a:prstClr val="black"/>
                </a:solidFill>
                <a:latin typeface="Calibri"/>
                <a:ea typeface="ＭＳ Ｐゴシック" panose="020B0600070205080204" pitchFamily="34" charset="-128"/>
              </a:rPr>
              <a:t>：</a:t>
            </a:r>
            <a:r>
              <a:rPr kumimoji="0" lang="ja-JP" altLang="en-US">
                <a:solidFill>
                  <a:prstClr val="black"/>
                </a:solidFill>
                <a:latin typeface="Calibri"/>
                <a:ea typeface="ＭＳ Ｐゴシック" panose="020B0600070205080204" pitchFamily="34" charset="-128"/>
              </a:rPr>
              <a:t>掲載物件に対する苦情で市の検査官が介入した事例も</a:t>
            </a:r>
          </a:p>
          <a:p>
            <a:pPr defTabSz="457200"/>
            <a:r>
              <a:rPr kumimoji="0" lang="en" altLang="ja-JP" b="1" dirty="0">
                <a:solidFill>
                  <a:prstClr val="black"/>
                </a:solidFill>
                <a:latin typeface="Calibri"/>
                <a:ea typeface="ＭＳ Ｐゴシック" panose="020B0600070205080204" pitchFamily="34" charset="-128"/>
              </a:rPr>
              <a:t>Wikipedia</a:t>
            </a:r>
            <a:r>
              <a:rPr kumimoji="0" lang="ja-JP" altLang="en">
                <a:solidFill>
                  <a:prstClr val="black"/>
                </a:solidFill>
                <a:latin typeface="Calibri"/>
                <a:ea typeface="ＭＳ Ｐゴシック" panose="020B0600070205080204" pitchFamily="34" charset="-128"/>
              </a:rPr>
              <a:t>：</a:t>
            </a:r>
            <a:r>
              <a:rPr kumimoji="0" lang="ja-JP" altLang="en-US">
                <a:solidFill>
                  <a:prstClr val="black"/>
                </a:solidFill>
                <a:latin typeface="Calibri"/>
                <a:ea typeface="ＭＳ Ｐゴシック" panose="020B0600070205080204" pitchFamily="34" charset="-128"/>
              </a:rPr>
              <a:t>存命人物を死亡と誤記するなどのミスも発生</a:t>
            </a:r>
            <a:br>
              <a:rPr kumimoji="0" lang="ja-JP" altLang="en-US">
                <a:solidFill>
                  <a:prstClr val="black"/>
                </a:solidFill>
                <a:latin typeface="Calibri"/>
                <a:ea typeface="ＭＳ Ｐゴシック" panose="020B0600070205080204" pitchFamily="34" charset="-128"/>
              </a:rPr>
            </a:br>
            <a:r>
              <a:rPr kumimoji="0" lang="ja-JP" altLang="en-US">
                <a:solidFill>
                  <a:prstClr val="black"/>
                </a:solidFill>
                <a:latin typeface="Calibri"/>
                <a:ea typeface="ＭＳ Ｐゴシック" panose="020B0600070205080204" pitchFamily="34" charset="-128"/>
              </a:rPr>
              <a:t>　　　　　 これらへの批判は、伝統的企業に比べて</a:t>
            </a:r>
            <a:r>
              <a:rPr kumimoji="0" lang="ja-JP" altLang="en-US" b="1">
                <a:solidFill>
                  <a:prstClr val="black"/>
                </a:solidFill>
                <a:latin typeface="Calibri"/>
                <a:ea typeface="ＭＳ Ｐゴシック" panose="020B0600070205080204" pitchFamily="34" charset="-128"/>
              </a:rPr>
              <a:t>初期の品質や信頼性が低かったこと</a:t>
            </a:r>
            <a:r>
              <a:rPr kumimoji="0" lang="ja-JP" altLang="en-US">
                <a:solidFill>
                  <a:prstClr val="black"/>
                </a:solidFill>
                <a:latin typeface="Calibri"/>
                <a:ea typeface="ＭＳ Ｐゴシック" panose="020B0600070205080204" pitchFamily="34" charset="-128"/>
              </a:rPr>
              <a:t>に起因する</a:t>
            </a:r>
          </a:p>
          <a:p>
            <a:pPr defTabSz="457200"/>
            <a:endParaRPr lang="ja-JP" altLang="en-US">
              <a:solidFill>
                <a:prstClr val="black"/>
              </a:solidFill>
              <a:latin typeface="Calibri"/>
              <a:ea typeface="ＭＳ Ｐゴシック" panose="020B0600070205080204" pitchFamily="34" charset="-128"/>
            </a:endParaRPr>
          </a:p>
        </p:txBody>
      </p:sp>
      <p:sp>
        <p:nvSpPr>
          <p:cNvPr id="7" name="テキスト ボックス 6">
            <a:extLst>
              <a:ext uri="{FF2B5EF4-FFF2-40B4-BE49-F238E27FC236}">
                <a16:creationId xmlns:a16="http://schemas.microsoft.com/office/drawing/2014/main" id="{CFB5A5DA-BEF0-4F45-75A5-01A3B12DF8F9}"/>
              </a:ext>
            </a:extLst>
          </p:cNvPr>
          <p:cNvSpPr txBox="1"/>
          <p:nvPr/>
        </p:nvSpPr>
        <p:spPr>
          <a:xfrm>
            <a:off x="591938" y="3749289"/>
            <a:ext cx="8911414" cy="369332"/>
          </a:xfrm>
          <a:prstGeom prst="rect">
            <a:avLst/>
          </a:prstGeom>
          <a:noFill/>
        </p:spPr>
        <p:txBody>
          <a:bodyPr wrap="none" rtlCol="0">
            <a:spAutoFit/>
          </a:bodyPr>
          <a:lstStyle/>
          <a:p>
            <a:pPr defTabSz="457200"/>
            <a:r>
              <a:rPr lang="ja-JP" altLang="en-US">
                <a:solidFill>
                  <a:prstClr val="black"/>
                </a:solidFill>
                <a:latin typeface="Calibri"/>
                <a:ea typeface="ＭＳ Ｐゴシック" panose="020B0600070205080204" pitchFamily="34" charset="-128"/>
              </a:rPr>
              <a:t>つまり、プラットフォームの規模を拡大していく中で、</a:t>
            </a:r>
            <a:r>
              <a:rPr lang="ja-JP" altLang="en-US" b="1">
                <a:solidFill>
                  <a:prstClr val="black"/>
                </a:solidFill>
                <a:latin typeface="Calibri"/>
                <a:ea typeface="ＭＳ Ｐゴシック" panose="020B0600070205080204" pitchFamily="34" charset="-128"/>
              </a:rPr>
              <a:t>キュレーションメカニズム</a:t>
            </a:r>
            <a:r>
              <a:rPr lang="ja-JP" altLang="en-US">
                <a:solidFill>
                  <a:prstClr val="black"/>
                </a:solidFill>
                <a:latin typeface="Calibri"/>
                <a:ea typeface="ＭＳ Ｐゴシック" panose="020B0600070205080204" pitchFamily="34" charset="-128"/>
              </a:rPr>
              <a:t>が大事である </a:t>
            </a:r>
          </a:p>
        </p:txBody>
      </p:sp>
      <p:sp>
        <p:nvSpPr>
          <p:cNvPr id="8" name="テキスト ボックス 7">
            <a:extLst>
              <a:ext uri="{FF2B5EF4-FFF2-40B4-BE49-F238E27FC236}">
                <a16:creationId xmlns:a16="http://schemas.microsoft.com/office/drawing/2014/main" id="{B43D1C31-612D-4AD5-42AE-8CAB49AE3FB9}"/>
              </a:ext>
            </a:extLst>
          </p:cNvPr>
          <p:cNvSpPr txBox="1"/>
          <p:nvPr/>
        </p:nvSpPr>
        <p:spPr>
          <a:xfrm>
            <a:off x="458787" y="4149449"/>
            <a:ext cx="10884711" cy="646331"/>
          </a:xfrm>
          <a:prstGeom prst="rect">
            <a:avLst/>
          </a:prstGeom>
          <a:noFill/>
        </p:spPr>
        <p:txBody>
          <a:bodyPr wrap="none" rtlCol="0">
            <a:spAutoFit/>
          </a:bodyPr>
          <a:lstStyle/>
          <a:p>
            <a:pPr defTabSz="457200"/>
            <a:r>
              <a:rPr lang="ja-JP" altLang="en-US">
                <a:solidFill>
                  <a:prstClr val="black"/>
                </a:solidFill>
                <a:latin typeface="Calibri"/>
                <a:ea typeface="ＭＳ Ｐゴシック" panose="020B0600070205080204" pitchFamily="34" charset="-128"/>
              </a:rPr>
              <a:t>・ユーザーについてのデータを蓄積し、そのデータに基づいてアルゴリズムを</a:t>
            </a:r>
            <a:r>
              <a:rPr lang="ja-JP" altLang="en-US" b="1">
                <a:solidFill>
                  <a:prstClr val="black"/>
                </a:solidFill>
                <a:latin typeface="Calibri"/>
                <a:ea typeface="ＭＳ Ｐゴシック" panose="020B0600070205080204" pitchFamily="34" charset="-128"/>
              </a:rPr>
              <a:t>改善</a:t>
            </a:r>
            <a:r>
              <a:rPr lang="ja-JP" altLang="en-US">
                <a:solidFill>
                  <a:prstClr val="black"/>
                </a:solidFill>
                <a:latin typeface="Calibri"/>
                <a:ea typeface="ＭＳ Ｐゴシック" panose="020B0600070205080204" pitchFamily="34" charset="-128"/>
              </a:rPr>
              <a:t>する</a:t>
            </a:r>
          </a:p>
          <a:p>
            <a:pPr defTabSz="457200"/>
            <a:r>
              <a:rPr lang="ja-JP" altLang="en-US">
                <a:solidFill>
                  <a:prstClr val="black"/>
                </a:solidFill>
                <a:latin typeface="Calibri"/>
                <a:ea typeface="ＭＳ Ｐゴシック" panose="020B0600070205080204" pitchFamily="34" charset="-128"/>
              </a:rPr>
              <a:t>・初期段階では人手によるキュレーションが中心だったものを、徐々にアルゴリズムベースの</a:t>
            </a:r>
            <a:r>
              <a:rPr lang="ja-JP" altLang="en-US" b="1">
                <a:solidFill>
                  <a:prstClr val="black"/>
                </a:solidFill>
                <a:latin typeface="Calibri"/>
                <a:ea typeface="ＭＳ Ｐゴシック" panose="020B0600070205080204" pitchFamily="34" charset="-128"/>
              </a:rPr>
              <a:t>自動化に移行</a:t>
            </a:r>
            <a:r>
              <a:rPr lang="ja-JP" altLang="en-US">
                <a:solidFill>
                  <a:prstClr val="black"/>
                </a:solidFill>
                <a:latin typeface="Calibri"/>
                <a:ea typeface="ＭＳ Ｐゴシック" panose="020B0600070205080204" pitchFamily="34" charset="-128"/>
              </a:rPr>
              <a:t>する </a:t>
            </a:r>
          </a:p>
        </p:txBody>
      </p:sp>
      <p:sp>
        <p:nvSpPr>
          <p:cNvPr id="9" name="テキスト ボックス 8">
            <a:extLst>
              <a:ext uri="{FF2B5EF4-FFF2-40B4-BE49-F238E27FC236}">
                <a16:creationId xmlns:a16="http://schemas.microsoft.com/office/drawing/2014/main" id="{C30A17E6-04D4-B636-9071-F3D68097CB48}"/>
              </a:ext>
            </a:extLst>
          </p:cNvPr>
          <p:cNvSpPr txBox="1"/>
          <p:nvPr/>
        </p:nvSpPr>
        <p:spPr>
          <a:xfrm>
            <a:off x="572051" y="4996339"/>
            <a:ext cx="10488769" cy="923330"/>
          </a:xfrm>
          <a:prstGeom prst="rect">
            <a:avLst/>
          </a:prstGeom>
          <a:noFill/>
        </p:spPr>
        <p:txBody>
          <a:bodyPr wrap="none" rtlCol="0">
            <a:spAutoFit/>
          </a:bodyPr>
          <a:lstStyle/>
          <a:p>
            <a:pPr defTabSz="457200"/>
            <a:r>
              <a:rPr lang="en" altLang="ja-JP" dirty="0">
                <a:solidFill>
                  <a:prstClr val="black"/>
                </a:solidFill>
                <a:latin typeface="Calibri"/>
                <a:ea typeface="ＭＳ Ｐゴシック" panose="020B0600070205080204" pitchFamily="34" charset="-128"/>
              </a:rPr>
              <a:t>Q&amp;A</a:t>
            </a:r>
            <a:r>
              <a:rPr lang="ja-JP" altLang="en-US">
                <a:solidFill>
                  <a:prstClr val="black"/>
                </a:solidFill>
                <a:latin typeface="Calibri"/>
                <a:ea typeface="ＭＳ Ｐゴシック" panose="020B0600070205080204" pitchFamily="34" charset="-128"/>
              </a:rPr>
              <a:t>プラットフォームの</a:t>
            </a:r>
            <a:r>
              <a:rPr lang="en" altLang="ja-JP" dirty="0">
                <a:solidFill>
                  <a:prstClr val="black"/>
                </a:solidFill>
                <a:latin typeface="Calibri"/>
                <a:ea typeface="ＭＳ Ｐゴシック" panose="020B0600070205080204" pitchFamily="34" charset="-128"/>
              </a:rPr>
              <a:t>Quora</a:t>
            </a:r>
            <a:r>
              <a:rPr lang="ja-JP" altLang="en-US">
                <a:solidFill>
                  <a:prstClr val="black"/>
                </a:solidFill>
                <a:latin typeface="Calibri"/>
                <a:ea typeface="ＭＳ Ｐゴシック" panose="020B0600070205080204" pitchFamily="34" charset="-128"/>
              </a:rPr>
              <a:t>は、当初は社内エディターがコンテンツを編集していたが、</a:t>
            </a:r>
          </a:p>
          <a:p>
            <a:pPr defTabSz="457200"/>
            <a:r>
              <a:rPr lang="ja-JP" altLang="en-US">
                <a:solidFill>
                  <a:prstClr val="black"/>
                </a:solidFill>
                <a:latin typeface="Calibri"/>
                <a:ea typeface="ＭＳ Ｐゴシック" panose="020B0600070205080204" pitchFamily="34" charset="-128"/>
              </a:rPr>
              <a:t>ある程度のユーザー数に達した後は、コミュニティによる評価に基づいたアルゴリズムが主導するようなった</a:t>
            </a:r>
          </a:p>
          <a:p>
            <a:pPr defTabSz="457200"/>
            <a:endParaRPr lang="ja-JP" altLang="en-US">
              <a:solidFill>
                <a:prstClr val="black"/>
              </a:solidFill>
              <a:latin typeface="Calibri"/>
              <a:ea typeface="ＭＳ Ｐゴシック" panose="020B0600070205080204" pitchFamily="34" charset="-128"/>
            </a:endParaRPr>
          </a:p>
        </p:txBody>
      </p:sp>
      <p:sp>
        <p:nvSpPr>
          <p:cNvPr id="10" name="テキスト ボックス 9">
            <a:extLst>
              <a:ext uri="{FF2B5EF4-FFF2-40B4-BE49-F238E27FC236}">
                <a16:creationId xmlns:a16="http://schemas.microsoft.com/office/drawing/2014/main" id="{45C7F2F0-0BCF-B79F-E422-1900D74EB6FD}"/>
              </a:ext>
            </a:extLst>
          </p:cNvPr>
          <p:cNvSpPr txBox="1"/>
          <p:nvPr/>
        </p:nvSpPr>
        <p:spPr>
          <a:xfrm>
            <a:off x="534357" y="4714651"/>
            <a:ext cx="877163" cy="369332"/>
          </a:xfrm>
          <a:prstGeom prst="rect">
            <a:avLst/>
          </a:prstGeom>
          <a:solidFill>
            <a:schemeClr val="bg1"/>
          </a:solidFill>
        </p:spPr>
        <p:txBody>
          <a:bodyPr wrap="none" rtlCol="0">
            <a:spAutoFit/>
          </a:bodyPr>
          <a:lstStyle/>
          <a:p>
            <a:pPr defTabSz="457200"/>
            <a:r>
              <a:rPr lang="ja-JP" altLang="en-US" u="sng">
                <a:solidFill>
                  <a:prstClr val="black"/>
                </a:solidFill>
                <a:latin typeface="Calibri"/>
                <a:ea typeface="ＭＳ Ｐゴシック" panose="020B0600070205080204" pitchFamily="34" charset="-128"/>
              </a:rPr>
              <a:t>成功例</a:t>
            </a:r>
          </a:p>
        </p:txBody>
      </p:sp>
      <p:sp>
        <p:nvSpPr>
          <p:cNvPr id="12" name="テキスト ボックス 11">
            <a:extLst>
              <a:ext uri="{FF2B5EF4-FFF2-40B4-BE49-F238E27FC236}">
                <a16:creationId xmlns:a16="http://schemas.microsoft.com/office/drawing/2014/main" id="{D4C22A00-560C-16CB-D17D-E5F90672E88C}"/>
              </a:ext>
            </a:extLst>
          </p:cNvPr>
          <p:cNvSpPr txBox="1"/>
          <p:nvPr/>
        </p:nvSpPr>
        <p:spPr>
          <a:xfrm>
            <a:off x="500827" y="5719432"/>
            <a:ext cx="10631214" cy="769441"/>
          </a:xfrm>
          <a:prstGeom prst="rect">
            <a:avLst/>
          </a:prstGeom>
          <a:noFill/>
        </p:spPr>
        <p:txBody>
          <a:bodyPr wrap="square">
            <a:spAutoFit/>
          </a:bodyPr>
          <a:lstStyle/>
          <a:p>
            <a:pPr defTabSz="457200"/>
            <a:r>
              <a:rPr kumimoji="0" lang="ja-JP" altLang="en-US" sz="2200" b="1">
                <a:solidFill>
                  <a:prstClr val="black"/>
                </a:solidFill>
                <a:latin typeface="Calibri"/>
                <a:ea typeface="ＭＳ Ｐゴシック" panose="020B0600070205080204" pitchFamily="34" charset="-128"/>
              </a:rPr>
              <a:t>プラットフォームの登場は、品質管理の仕組みそのものを進化させて、単に新興企業と既存企業の競争にとどまらず、ビジネスの構造的な変化を意味する</a:t>
            </a:r>
          </a:p>
        </p:txBody>
      </p:sp>
      <p:sp>
        <p:nvSpPr>
          <p:cNvPr id="13" name="右矢印 12">
            <a:extLst>
              <a:ext uri="{FF2B5EF4-FFF2-40B4-BE49-F238E27FC236}">
                <a16:creationId xmlns:a16="http://schemas.microsoft.com/office/drawing/2014/main" id="{97F96A5D-B55D-D1DF-1B35-73CC42818634}"/>
              </a:ext>
            </a:extLst>
          </p:cNvPr>
          <p:cNvSpPr/>
          <p:nvPr/>
        </p:nvSpPr>
        <p:spPr>
          <a:xfrm>
            <a:off x="591938" y="3341475"/>
            <a:ext cx="762000" cy="2855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a:solidFill>
                <a:prstClr val="white"/>
              </a:solidFill>
              <a:latin typeface="Calibri"/>
              <a:ea typeface="ＭＳ Ｐゴシック" panose="020B0600070205080204" pitchFamily="34" charset="-128"/>
            </a:endParaRPr>
          </a:p>
        </p:txBody>
      </p:sp>
      <p:pic>
        <p:nvPicPr>
          <p:cNvPr id="2050" name="Picture 2" descr="批判イラスト｜無料イラスト・フリー素材なら「イラストAC」">
            <a:extLst>
              <a:ext uri="{FF2B5EF4-FFF2-40B4-BE49-F238E27FC236}">
                <a16:creationId xmlns:a16="http://schemas.microsoft.com/office/drawing/2014/main" id="{F54FF460-C218-F9EC-93CF-102BFAFA6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6221" y="2105754"/>
            <a:ext cx="1187669" cy="11876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B2B および B2B2C または企業から企業への消費者のアイコン | プレミアムベクター">
            <a:extLst>
              <a:ext uri="{FF2B5EF4-FFF2-40B4-BE49-F238E27FC236}">
                <a16:creationId xmlns:a16="http://schemas.microsoft.com/office/drawing/2014/main" id="{E23666A9-F908-26B3-41DE-E4E87A7DE8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945" t="2609" r="14682" b="50000"/>
          <a:stretch/>
        </p:blipFill>
        <p:spPr bwMode="auto">
          <a:xfrm>
            <a:off x="1927956" y="3233498"/>
            <a:ext cx="1783461" cy="196792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2B および B2B2C または企業から企業への消費者のアイコン | プレミアムベクター">
            <a:extLst>
              <a:ext uri="{FF2B5EF4-FFF2-40B4-BE49-F238E27FC236}">
                <a16:creationId xmlns:a16="http://schemas.microsoft.com/office/drawing/2014/main" id="{A9D54301-5CE9-23E2-27F5-E4F5B017A4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29" t="3294" r="48393" b="50000"/>
          <a:stretch/>
        </p:blipFill>
        <p:spPr bwMode="auto">
          <a:xfrm>
            <a:off x="4178661" y="3299226"/>
            <a:ext cx="1917338" cy="19022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画像が生成されました">
            <a:extLst>
              <a:ext uri="{FF2B5EF4-FFF2-40B4-BE49-F238E27FC236}">
                <a16:creationId xmlns:a16="http://schemas.microsoft.com/office/drawing/2014/main" id="{2DF25E6F-1069-0214-F115-B9AC87487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4975" y="3429000"/>
            <a:ext cx="4523011" cy="3015340"/>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C74C739C-67EA-6CA8-E4E4-E5A51D1FCF5B}"/>
              </a:ext>
            </a:extLst>
          </p:cNvPr>
          <p:cNvSpPr/>
          <p:nvPr/>
        </p:nvSpPr>
        <p:spPr>
          <a:xfrm>
            <a:off x="487238" y="205305"/>
            <a:ext cx="11143906" cy="18522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2" name="Title 1"/>
          <p:cNvSpPr>
            <a:spLocks noGrp="1"/>
          </p:cNvSpPr>
          <p:nvPr>
            <p:ph type="title"/>
          </p:nvPr>
        </p:nvSpPr>
        <p:spPr>
          <a:xfrm>
            <a:off x="853965" y="782499"/>
            <a:ext cx="10484069" cy="1143000"/>
          </a:xfrm>
        </p:spPr>
        <p:txBody>
          <a:bodyPr>
            <a:normAutofit fontScale="90000"/>
          </a:bodyPr>
          <a:lstStyle/>
          <a:p>
            <a:r>
              <a:rPr lang="en" altLang="ja-JP" sz="4000" dirty="0">
                <a:latin typeface="Helvetica" pitchFamily="2" charset="0"/>
              </a:rPr>
              <a:t>P68 : STRUCTURAL IMPACTS OF PLATFORM DISRUPTION</a:t>
            </a:r>
            <a:br>
              <a:rPr lang="en" altLang="ja-JP" dirty="0">
                <a:effectLst/>
                <a:latin typeface="Helvetica" pitchFamily="2" charset="0"/>
              </a:rPr>
            </a:br>
            <a:r>
              <a:rPr lang="en" altLang="ja-JP" sz="3600" dirty="0">
                <a:latin typeface="Helvetica" pitchFamily="2" charset="0"/>
              </a:rPr>
              <a:t>(</a:t>
            </a:r>
            <a:r>
              <a:rPr lang="ja-JP" altLang="en-US" sz="3600"/>
              <a:t>プラットフォームによる破壊の構造的影響</a:t>
            </a:r>
            <a:r>
              <a:rPr lang="en-US" altLang="ja-JP" sz="3600" dirty="0"/>
              <a:t>)</a:t>
            </a:r>
            <a:br>
              <a:rPr lang="ja-JP" altLang="en-US" sz="3600"/>
            </a:br>
            <a:endParaRPr sz="3600" dirty="0"/>
          </a:p>
        </p:txBody>
      </p:sp>
      <p:sp>
        <p:nvSpPr>
          <p:cNvPr id="5" name="テキスト ボックス 4">
            <a:extLst>
              <a:ext uri="{FF2B5EF4-FFF2-40B4-BE49-F238E27FC236}">
                <a16:creationId xmlns:a16="http://schemas.microsoft.com/office/drawing/2014/main" id="{24724A94-E581-7F3C-7ACE-421D524C50FC}"/>
              </a:ext>
            </a:extLst>
          </p:cNvPr>
          <p:cNvSpPr txBox="1"/>
          <p:nvPr/>
        </p:nvSpPr>
        <p:spPr>
          <a:xfrm>
            <a:off x="586909" y="2153994"/>
            <a:ext cx="7183505" cy="461665"/>
          </a:xfrm>
          <a:prstGeom prst="rect">
            <a:avLst/>
          </a:prstGeom>
          <a:noFill/>
        </p:spPr>
        <p:txBody>
          <a:bodyPr wrap="none" rtlCol="0">
            <a:spAutoFit/>
          </a:bodyPr>
          <a:lstStyle/>
          <a:p>
            <a:r>
              <a:rPr lang="ja-JP" altLang="en-US" sz="2400"/>
              <a:t>資産を価値から切り離す（</a:t>
            </a:r>
            <a:r>
              <a:rPr lang="en" altLang="ja-JP" sz="2400" dirty="0"/>
              <a:t>De-linking assets from value</a:t>
            </a:r>
            <a:r>
              <a:rPr lang="ja-JP" altLang="en" sz="2400"/>
              <a:t>）</a:t>
            </a:r>
          </a:p>
        </p:txBody>
      </p:sp>
      <p:sp>
        <p:nvSpPr>
          <p:cNvPr id="6" name="テキスト ボックス 5">
            <a:extLst>
              <a:ext uri="{FF2B5EF4-FFF2-40B4-BE49-F238E27FC236}">
                <a16:creationId xmlns:a16="http://schemas.microsoft.com/office/drawing/2014/main" id="{6B84716A-2D47-58DD-4E94-EA8A11711C2D}"/>
              </a:ext>
            </a:extLst>
          </p:cNvPr>
          <p:cNvSpPr txBox="1"/>
          <p:nvPr/>
        </p:nvSpPr>
        <p:spPr>
          <a:xfrm>
            <a:off x="849748" y="2577219"/>
            <a:ext cx="8268354" cy="369332"/>
          </a:xfrm>
          <a:prstGeom prst="rect">
            <a:avLst/>
          </a:prstGeom>
          <a:noFill/>
        </p:spPr>
        <p:txBody>
          <a:bodyPr wrap="none" rtlCol="0">
            <a:spAutoFit/>
          </a:bodyPr>
          <a:lstStyle/>
          <a:p>
            <a:r>
              <a:rPr lang="en" altLang="ja-JP" dirty="0"/>
              <a:t>Airbnb</a:t>
            </a:r>
            <a:r>
              <a:rPr lang="ja-JP" altLang="en"/>
              <a:t>、</a:t>
            </a:r>
            <a:r>
              <a:rPr lang="en" altLang="ja-JP" dirty="0"/>
              <a:t>Uber</a:t>
            </a:r>
            <a:r>
              <a:rPr lang="ja-JP" altLang="en"/>
              <a:t>、</a:t>
            </a:r>
            <a:r>
              <a:rPr lang="en" altLang="ja-JP" dirty="0"/>
              <a:t>Amazon </a:t>
            </a:r>
            <a:r>
              <a:rPr lang="ja-JP" altLang="en-US"/>
              <a:t>は、主に</a:t>
            </a:r>
            <a:r>
              <a:rPr lang="ja-JP" altLang="en-US" b="1"/>
              <a:t>ビジネス対消費者</a:t>
            </a:r>
            <a:r>
              <a:rPr lang="ja-JP" altLang="en-US"/>
              <a:t>（</a:t>
            </a:r>
            <a:r>
              <a:rPr lang="en" altLang="ja-JP" dirty="0"/>
              <a:t>B2C</a:t>
            </a:r>
            <a:r>
              <a:rPr lang="ja-JP" altLang="en"/>
              <a:t>）</a:t>
            </a:r>
            <a:r>
              <a:rPr lang="ja-JP" altLang="en-US"/>
              <a:t>の領域から登場している </a:t>
            </a:r>
          </a:p>
        </p:txBody>
      </p:sp>
      <p:sp>
        <p:nvSpPr>
          <p:cNvPr id="7" name="右矢印 6">
            <a:extLst>
              <a:ext uri="{FF2B5EF4-FFF2-40B4-BE49-F238E27FC236}">
                <a16:creationId xmlns:a16="http://schemas.microsoft.com/office/drawing/2014/main" id="{EAFD8CBB-7FAB-E52D-A957-4BEC8355302B}"/>
              </a:ext>
            </a:extLst>
          </p:cNvPr>
          <p:cNvSpPr/>
          <p:nvPr/>
        </p:nvSpPr>
        <p:spPr>
          <a:xfrm>
            <a:off x="849749" y="2962968"/>
            <a:ext cx="830317" cy="3971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8" name="テキスト ボックス 7">
            <a:extLst>
              <a:ext uri="{FF2B5EF4-FFF2-40B4-BE49-F238E27FC236}">
                <a16:creationId xmlns:a16="http://schemas.microsoft.com/office/drawing/2014/main" id="{C814A241-B3A8-8DF0-51FA-4609C3860558}"/>
              </a:ext>
            </a:extLst>
          </p:cNvPr>
          <p:cNvSpPr txBox="1"/>
          <p:nvPr/>
        </p:nvSpPr>
        <p:spPr>
          <a:xfrm>
            <a:off x="1684282" y="2963208"/>
            <a:ext cx="8980344" cy="369332"/>
          </a:xfrm>
          <a:prstGeom prst="rect">
            <a:avLst/>
          </a:prstGeom>
          <a:noFill/>
        </p:spPr>
        <p:txBody>
          <a:bodyPr wrap="none" rtlCol="0">
            <a:spAutoFit/>
          </a:bodyPr>
          <a:lstStyle/>
          <a:p>
            <a:r>
              <a:rPr lang="ja-JP" altLang="en-US"/>
              <a:t>ビジネス対ビジネス（</a:t>
            </a:r>
            <a:r>
              <a:rPr lang="en" altLang="ja-JP" dirty="0"/>
              <a:t>B2B</a:t>
            </a:r>
            <a:r>
              <a:rPr lang="ja-JP" altLang="en"/>
              <a:t>）</a:t>
            </a:r>
            <a:r>
              <a:rPr lang="ja-JP" altLang="en-US"/>
              <a:t>の領域で、製品をどのようにプラットフォーム化すればよいのか？ </a:t>
            </a:r>
          </a:p>
        </p:txBody>
      </p:sp>
      <p:sp>
        <p:nvSpPr>
          <p:cNvPr id="9" name="テキスト ボックス 8">
            <a:extLst>
              <a:ext uri="{FF2B5EF4-FFF2-40B4-BE49-F238E27FC236}">
                <a16:creationId xmlns:a16="http://schemas.microsoft.com/office/drawing/2014/main" id="{178C9124-83F4-260A-DCF9-2765F4F4CBFE}"/>
              </a:ext>
            </a:extLst>
          </p:cNvPr>
          <p:cNvSpPr txBox="1"/>
          <p:nvPr/>
        </p:nvSpPr>
        <p:spPr>
          <a:xfrm>
            <a:off x="487239" y="5201427"/>
            <a:ext cx="6997669" cy="461665"/>
          </a:xfrm>
          <a:prstGeom prst="rect">
            <a:avLst/>
          </a:prstGeom>
          <a:noFill/>
        </p:spPr>
        <p:txBody>
          <a:bodyPr wrap="square" rtlCol="0">
            <a:spAutoFit/>
          </a:bodyPr>
          <a:lstStyle/>
          <a:p>
            <a:r>
              <a:rPr lang="ja-JP" altLang="en-US" sz="2400">
                <a:solidFill>
                  <a:srgbClr val="000000"/>
                </a:solidFill>
                <a:latin typeface="-webkit-standard"/>
              </a:rPr>
              <a:t>「物理的な資産」と「それが生み出す価値」を</a:t>
            </a:r>
            <a:r>
              <a:rPr lang="ja-JP" altLang="en-US" sz="2400" b="1">
                <a:solidFill>
                  <a:srgbClr val="000000"/>
                </a:solidFill>
              </a:rPr>
              <a:t>分離</a:t>
            </a:r>
            <a:r>
              <a:rPr lang="ja-JP" altLang="en-US" sz="2400">
                <a:solidFill>
                  <a:srgbClr val="000000"/>
                </a:solidFill>
                <a:latin typeface="-webkit-standard"/>
              </a:rPr>
              <a:t>する</a:t>
            </a:r>
            <a:endParaRPr lang="ja-JP" altLang="en-US" sz="2400"/>
          </a:p>
        </p:txBody>
      </p:sp>
      <p:sp>
        <p:nvSpPr>
          <p:cNvPr id="11" name="右矢印 10">
            <a:extLst>
              <a:ext uri="{FF2B5EF4-FFF2-40B4-BE49-F238E27FC236}">
                <a16:creationId xmlns:a16="http://schemas.microsoft.com/office/drawing/2014/main" id="{C8AB7BAA-26E0-0839-9A86-1D0E06858006}"/>
              </a:ext>
            </a:extLst>
          </p:cNvPr>
          <p:cNvSpPr/>
          <p:nvPr/>
        </p:nvSpPr>
        <p:spPr>
          <a:xfrm>
            <a:off x="685562" y="5658414"/>
            <a:ext cx="830317" cy="3971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13" name="テキスト ボックス 12">
            <a:extLst>
              <a:ext uri="{FF2B5EF4-FFF2-40B4-BE49-F238E27FC236}">
                <a16:creationId xmlns:a16="http://schemas.microsoft.com/office/drawing/2014/main" id="{EB1FB653-0EAF-57CD-5E94-66BEB9819A05}"/>
              </a:ext>
            </a:extLst>
          </p:cNvPr>
          <p:cNvSpPr txBox="1"/>
          <p:nvPr/>
        </p:nvSpPr>
        <p:spPr>
          <a:xfrm>
            <a:off x="1515878" y="5658414"/>
            <a:ext cx="6096000" cy="707886"/>
          </a:xfrm>
          <a:prstGeom prst="rect">
            <a:avLst/>
          </a:prstGeom>
          <a:noFill/>
        </p:spPr>
        <p:txBody>
          <a:bodyPr wrap="square">
            <a:spAutoFit/>
          </a:bodyPr>
          <a:lstStyle/>
          <a:p>
            <a:r>
              <a:rPr lang="ja-JP" altLang="en-US" sz="2000"/>
              <a:t>・</a:t>
            </a:r>
            <a:r>
              <a:rPr lang="ja-JP" altLang="en-US" sz="2000" b="1"/>
              <a:t>資産を所有しなくても</a:t>
            </a:r>
            <a:r>
              <a:rPr lang="ja-JP" altLang="en-US" sz="2000"/>
              <a:t>価値提供が可能になる</a:t>
            </a:r>
          </a:p>
          <a:p>
            <a:r>
              <a:rPr lang="ja-JP" altLang="en-US" sz="2000" b="1"/>
              <a:t>・より効率的な活用と価値創出</a:t>
            </a:r>
            <a:r>
              <a:rPr lang="ja-JP" altLang="en-US" sz="2000"/>
              <a:t>が実現する</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RI – イラストストック「時短だ」">
            <a:extLst>
              <a:ext uri="{FF2B5EF4-FFF2-40B4-BE49-F238E27FC236}">
                <a16:creationId xmlns:a16="http://schemas.microsoft.com/office/drawing/2014/main" id="{35A28A1A-559B-DFA7-351F-F15F1D108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5828" y="1476552"/>
            <a:ext cx="2169647" cy="1446431"/>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C457034E-380D-2FB8-BB95-22B3473804B9}"/>
              </a:ext>
            </a:extLst>
          </p:cNvPr>
          <p:cNvSpPr/>
          <p:nvPr/>
        </p:nvSpPr>
        <p:spPr>
          <a:xfrm>
            <a:off x="674249" y="316679"/>
            <a:ext cx="10706778" cy="10338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2" name="Title 1"/>
          <p:cNvSpPr>
            <a:spLocks noGrp="1"/>
          </p:cNvSpPr>
          <p:nvPr>
            <p:ph type="title"/>
          </p:nvPr>
        </p:nvSpPr>
        <p:spPr>
          <a:xfrm>
            <a:off x="458788" y="274638"/>
            <a:ext cx="11482552" cy="1143000"/>
          </a:xfrm>
        </p:spPr>
        <p:txBody>
          <a:bodyPr>
            <a:normAutofit/>
          </a:bodyPr>
          <a:lstStyle/>
          <a:p>
            <a:r>
              <a:rPr lang="ja-JP" altLang="en-US" sz="3200"/>
              <a:t>資産を価値から切り離す（</a:t>
            </a:r>
            <a:r>
              <a:rPr lang="en" sz="3200" dirty="0"/>
              <a:t>De-linking assets from value）</a:t>
            </a:r>
            <a:endParaRPr sz="3200" dirty="0"/>
          </a:p>
        </p:txBody>
      </p:sp>
      <p:sp>
        <p:nvSpPr>
          <p:cNvPr id="4" name="テキスト ボックス 3">
            <a:extLst>
              <a:ext uri="{FF2B5EF4-FFF2-40B4-BE49-F238E27FC236}">
                <a16:creationId xmlns:a16="http://schemas.microsoft.com/office/drawing/2014/main" id="{4DA48CF5-46B7-CFF2-E0B7-43B13A38A6EC}"/>
              </a:ext>
            </a:extLst>
          </p:cNvPr>
          <p:cNvSpPr txBox="1"/>
          <p:nvPr/>
        </p:nvSpPr>
        <p:spPr>
          <a:xfrm>
            <a:off x="674251" y="1417638"/>
            <a:ext cx="530915" cy="369332"/>
          </a:xfrm>
          <a:prstGeom prst="rect">
            <a:avLst/>
          </a:prstGeom>
          <a:noFill/>
        </p:spPr>
        <p:txBody>
          <a:bodyPr wrap="none" rtlCol="0">
            <a:spAutoFit/>
          </a:bodyPr>
          <a:lstStyle/>
          <a:p>
            <a:r>
              <a:rPr lang="ja-JP" altLang="en-US" u="sng"/>
              <a:t>例</a:t>
            </a:r>
            <a:r>
              <a:rPr lang="en-US" altLang="ja-JP" u="sng" dirty="0"/>
              <a:t>: </a:t>
            </a:r>
            <a:endParaRPr lang="ja-JP" altLang="en-US" u="sng"/>
          </a:p>
        </p:txBody>
      </p:sp>
      <p:sp>
        <p:nvSpPr>
          <p:cNvPr id="6" name="テキスト ボックス 5">
            <a:extLst>
              <a:ext uri="{FF2B5EF4-FFF2-40B4-BE49-F238E27FC236}">
                <a16:creationId xmlns:a16="http://schemas.microsoft.com/office/drawing/2014/main" id="{F93E367D-688A-899B-5CDE-FAF19B932862}"/>
              </a:ext>
            </a:extLst>
          </p:cNvPr>
          <p:cNvSpPr txBox="1"/>
          <p:nvPr/>
        </p:nvSpPr>
        <p:spPr>
          <a:xfrm>
            <a:off x="1205165" y="1417638"/>
            <a:ext cx="6096000" cy="369332"/>
          </a:xfrm>
          <a:prstGeom prst="rect">
            <a:avLst/>
          </a:prstGeom>
          <a:noFill/>
        </p:spPr>
        <p:txBody>
          <a:bodyPr wrap="square">
            <a:spAutoFit/>
          </a:bodyPr>
          <a:lstStyle/>
          <a:p>
            <a:r>
              <a:rPr lang="en" altLang="ja-JP" dirty="0"/>
              <a:t>MRI</a:t>
            </a:r>
            <a:r>
              <a:rPr lang="ja-JP" altLang="en-US"/>
              <a:t>装置のような高額な医療機器の効率的な活用 </a:t>
            </a:r>
          </a:p>
        </p:txBody>
      </p:sp>
      <p:sp>
        <p:nvSpPr>
          <p:cNvPr id="7" name="テキスト ボックス 6">
            <a:extLst>
              <a:ext uri="{FF2B5EF4-FFF2-40B4-BE49-F238E27FC236}">
                <a16:creationId xmlns:a16="http://schemas.microsoft.com/office/drawing/2014/main" id="{51EDCBCF-F61C-1A65-7DC5-BECC1BD958EC}"/>
              </a:ext>
            </a:extLst>
          </p:cNvPr>
          <p:cNvSpPr txBox="1"/>
          <p:nvPr/>
        </p:nvSpPr>
        <p:spPr>
          <a:xfrm>
            <a:off x="674250" y="1891862"/>
            <a:ext cx="7696338" cy="369332"/>
          </a:xfrm>
          <a:prstGeom prst="rect">
            <a:avLst/>
          </a:prstGeom>
          <a:noFill/>
        </p:spPr>
        <p:txBody>
          <a:bodyPr wrap="none" rtlCol="0">
            <a:spAutoFit/>
          </a:bodyPr>
          <a:lstStyle/>
          <a:p>
            <a:r>
              <a:rPr lang="ja-JP" altLang="en-US"/>
              <a:t>たとえば、ある病院が自前の</a:t>
            </a:r>
            <a:r>
              <a:rPr lang="en" altLang="ja-JP" dirty="0"/>
              <a:t>MRI</a:t>
            </a:r>
            <a:r>
              <a:rPr lang="ja-JP" altLang="en-US"/>
              <a:t>の使用率が</a:t>
            </a:r>
            <a:r>
              <a:rPr lang="en-US" altLang="ja-JP" dirty="0"/>
              <a:t>40〜50</a:t>
            </a:r>
            <a:r>
              <a:rPr lang="ja-JP" altLang="en-US"/>
              <a:t>％にとどまっているとする </a:t>
            </a:r>
          </a:p>
        </p:txBody>
      </p:sp>
      <p:sp>
        <p:nvSpPr>
          <p:cNvPr id="8" name="右矢印 7">
            <a:extLst>
              <a:ext uri="{FF2B5EF4-FFF2-40B4-BE49-F238E27FC236}">
                <a16:creationId xmlns:a16="http://schemas.microsoft.com/office/drawing/2014/main" id="{C1DB962F-ABD8-C2B0-5F1E-7AD4118B332D}"/>
              </a:ext>
            </a:extLst>
          </p:cNvPr>
          <p:cNvSpPr/>
          <p:nvPr/>
        </p:nvSpPr>
        <p:spPr>
          <a:xfrm>
            <a:off x="805772" y="226119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10" name="テキスト ボックス 9">
            <a:extLst>
              <a:ext uri="{FF2B5EF4-FFF2-40B4-BE49-F238E27FC236}">
                <a16:creationId xmlns:a16="http://schemas.microsoft.com/office/drawing/2014/main" id="{25A51296-E90E-E63E-E5B7-8D321A59CFFD}"/>
              </a:ext>
            </a:extLst>
          </p:cNvPr>
          <p:cNvSpPr txBox="1"/>
          <p:nvPr/>
        </p:nvSpPr>
        <p:spPr>
          <a:xfrm>
            <a:off x="2029383" y="2261194"/>
            <a:ext cx="3006660" cy="1477328"/>
          </a:xfrm>
          <a:prstGeom prst="rect">
            <a:avLst/>
          </a:prstGeom>
          <a:noFill/>
        </p:spPr>
        <p:txBody>
          <a:bodyPr wrap="square">
            <a:spAutoFit/>
          </a:bodyPr>
          <a:lstStyle/>
          <a:p>
            <a:r>
              <a:rPr lang="ja-JP" altLang="en-US"/>
              <a:t>解決策は、時間をスライスして使用を区切り、その利用枠を他の病院や、機械を所有できない小規模なクリニックなどに市場として提供する</a:t>
            </a:r>
          </a:p>
        </p:txBody>
      </p:sp>
      <p:sp>
        <p:nvSpPr>
          <p:cNvPr id="11" name="テキスト ボックス 10">
            <a:extLst>
              <a:ext uri="{FF2B5EF4-FFF2-40B4-BE49-F238E27FC236}">
                <a16:creationId xmlns:a16="http://schemas.microsoft.com/office/drawing/2014/main" id="{03ACD74B-D02D-C312-AE16-E84BE8D53300}"/>
              </a:ext>
            </a:extLst>
          </p:cNvPr>
          <p:cNvSpPr txBox="1"/>
          <p:nvPr/>
        </p:nvSpPr>
        <p:spPr>
          <a:xfrm>
            <a:off x="674250" y="4032516"/>
            <a:ext cx="10568919" cy="646331"/>
          </a:xfrm>
          <a:prstGeom prst="rect">
            <a:avLst/>
          </a:prstGeom>
          <a:noFill/>
        </p:spPr>
        <p:txBody>
          <a:bodyPr wrap="none" rtlCol="0">
            <a:spAutoFit/>
          </a:bodyPr>
          <a:lstStyle/>
          <a:p>
            <a:r>
              <a:rPr lang="ja-JP" altLang="en-US"/>
              <a:t>このように、</a:t>
            </a:r>
            <a:r>
              <a:rPr lang="ja-JP" altLang="en-US" b="1"/>
              <a:t>資産を価値から切り離す</a:t>
            </a:r>
            <a:r>
              <a:rPr lang="ja-JP" altLang="en-US"/>
              <a:t>ことで、使用率を</a:t>
            </a:r>
            <a:r>
              <a:rPr lang="en-US" altLang="ja-JP" dirty="0"/>
              <a:t>70〜90</a:t>
            </a:r>
            <a:r>
              <a:rPr lang="ja-JP" altLang="en-US"/>
              <a:t>％まで引き上げることができ、機械の所有者</a:t>
            </a:r>
            <a:endParaRPr lang="en-US" altLang="ja-JP" dirty="0"/>
          </a:p>
          <a:p>
            <a:r>
              <a:rPr lang="ja-JP" altLang="en-US"/>
              <a:t>にとっても追加の収益源にもなる</a:t>
            </a:r>
          </a:p>
        </p:txBody>
      </p:sp>
      <p:sp>
        <p:nvSpPr>
          <p:cNvPr id="12" name="テキスト ボックス 11">
            <a:extLst>
              <a:ext uri="{FF2B5EF4-FFF2-40B4-BE49-F238E27FC236}">
                <a16:creationId xmlns:a16="http://schemas.microsoft.com/office/drawing/2014/main" id="{A7E25D74-ABE2-1CFB-22BE-8D1640CB7946}"/>
              </a:ext>
            </a:extLst>
          </p:cNvPr>
          <p:cNvSpPr txBox="1"/>
          <p:nvPr/>
        </p:nvSpPr>
        <p:spPr>
          <a:xfrm>
            <a:off x="742612" y="4819293"/>
            <a:ext cx="10706777" cy="369332"/>
          </a:xfrm>
          <a:prstGeom prst="rect">
            <a:avLst/>
          </a:prstGeom>
          <a:noFill/>
        </p:spPr>
        <p:txBody>
          <a:bodyPr wrap="none" rtlCol="0">
            <a:spAutoFit/>
          </a:bodyPr>
          <a:lstStyle/>
          <a:p>
            <a:r>
              <a:rPr lang="ja-JP" altLang="en-US"/>
              <a:t>実際、</a:t>
            </a:r>
            <a:r>
              <a:rPr lang="en-US" altLang="ja-JP" dirty="0"/>
              <a:t>2015</a:t>
            </a:r>
            <a:r>
              <a:rPr lang="ja-JP" altLang="en-US"/>
              <a:t>年時点で、ボストンの企業「</a:t>
            </a:r>
            <a:r>
              <a:rPr lang="en" altLang="ja-JP" dirty="0" err="1"/>
              <a:t>Cohealo</a:t>
            </a:r>
            <a:r>
              <a:rPr lang="ja-JP" altLang="en"/>
              <a:t>」</a:t>
            </a:r>
            <a:r>
              <a:rPr lang="ja-JP" altLang="en-US"/>
              <a:t>は、高価な医療機器の</a:t>
            </a:r>
            <a:r>
              <a:rPr lang="en" altLang="ja-JP" dirty="0"/>
              <a:t>Airbnb</a:t>
            </a:r>
            <a:r>
              <a:rPr lang="ja-JP" altLang="en-US"/>
              <a:t>を目指す取り組みを始めている </a:t>
            </a:r>
          </a:p>
        </p:txBody>
      </p:sp>
      <p:sp>
        <p:nvSpPr>
          <p:cNvPr id="14" name="テキスト ボックス 13">
            <a:extLst>
              <a:ext uri="{FF2B5EF4-FFF2-40B4-BE49-F238E27FC236}">
                <a16:creationId xmlns:a16="http://schemas.microsoft.com/office/drawing/2014/main" id="{1E8050BF-6B56-3998-AC83-40707CA7A75D}"/>
              </a:ext>
            </a:extLst>
          </p:cNvPr>
          <p:cNvSpPr txBox="1"/>
          <p:nvPr/>
        </p:nvSpPr>
        <p:spPr>
          <a:xfrm>
            <a:off x="674250" y="5440363"/>
            <a:ext cx="11077905" cy="830997"/>
          </a:xfrm>
          <a:prstGeom prst="rect">
            <a:avLst/>
          </a:prstGeom>
          <a:noFill/>
        </p:spPr>
        <p:txBody>
          <a:bodyPr wrap="square">
            <a:spAutoFit/>
          </a:bodyPr>
          <a:lstStyle/>
          <a:p>
            <a:pPr defTabSz="457200">
              <a:defRPr/>
            </a:pPr>
            <a:r>
              <a:rPr kumimoji="0" lang="ja-JP" altLang="en-US" sz="2400">
                <a:solidFill>
                  <a:srgbClr val="000000"/>
                </a:solidFill>
                <a:latin typeface="-webkit-standard"/>
                <a:ea typeface="ＭＳ Ｐゴシック" panose="020B0600070205080204" pitchFamily="34" charset="-128"/>
              </a:rPr>
              <a:t>資産の「所有」から「利用」への発想転換により、</a:t>
            </a:r>
            <a:r>
              <a:rPr kumimoji="0" lang="en" altLang="ja-JP" sz="2400" dirty="0">
                <a:solidFill>
                  <a:srgbClr val="000000"/>
                </a:solidFill>
                <a:latin typeface="-webkit-standard"/>
                <a:ea typeface="ＭＳ Ｐゴシック" panose="020B0600070205080204" pitchFamily="34" charset="-128"/>
              </a:rPr>
              <a:t>B2B</a:t>
            </a:r>
            <a:r>
              <a:rPr kumimoji="0" lang="ja-JP" altLang="en-US" sz="2400">
                <a:solidFill>
                  <a:srgbClr val="000000"/>
                </a:solidFill>
                <a:latin typeface="-webkit-standard"/>
                <a:ea typeface="ＭＳ Ｐゴシック" panose="020B0600070205080204" pitchFamily="34" charset="-128"/>
              </a:rPr>
              <a:t>領域でもプラットフォームは効率と柔軟性を高め、経済価値を最大化できるようになる</a:t>
            </a:r>
            <a:endParaRPr lang="ja-JP" altLang="en-US" sz="2400">
              <a:solidFill>
                <a:prstClr val="black"/>
              </a:solidFill>
              <a:latin typeface="Calibri"/>
              <a:ea typeface="ＭＳ Ｐゴシック" panose="020B0600070205080204" pitchFamily="34" charset="-128"/>
            </a:endParaRPr>
          </a:p>
        </p:txBody>
      </p:sp>
      <p:pic>
        <p:nvPicPr>
          <p:cNvPr id="1030" name="Picture 6" descr="大病院のイラスト">
            <a:extLst>
              <a:ext uri="{FF2B5EF4-FFF2-40B4-BE49-F238E27FC236}">
                <a16:creationId xmlns:a16="http://schemas.microsoft.com/office/drawing/2014/main" id="{A135657B-6F07-C437-B900-E692E375C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7935" y="1409480"/>
            <a:ext cx="1473758" cy="14737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個人病院・診療所のイラスト">
            <a:extLst>
              <a:ext uri="{FF2B5EF4-FFF2-40B4-BE49-F238E27FC236}">
                <a16:creationId xmlns:a16="http://schemas.microsoft.com/office/drawing/2014/main" id="{F03D160D-9CBA-5056-8163-E8DB9C159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104" y="3148390"/>
            <a:ext cx="902849" cy="9028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個人病院・診療所のイラスト">
            <a:extLst>
              <a:ext uri="{FF2B5EF4-FFF2-40B4-BE49-F238E27FC236}">
                <a16:creationId xmlns:a16="http://schemas.microsoft.com/office/drawing/2014/main" id="{BE29A3B8-54E5-6B8B-FE99-D95F578489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7857" y="3159283"/>
            <a:ext cx="902849" cy="902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個人病院・診療所のイラスト">
            <a:extLst>
              <a:ext uri="{FF2B5EF4-FFF2-40B4-BE49-F238E27FC236}">
                <a16:creationId xmlns:a16="http://schemas.microsoft.com/office/drawing/2014/main" id="{DA6DC0E1-4E8B-D3F1-6EFA-0F3092870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8040" y="3159283"/>
            <a:ext cx="902849" cy="9028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個人病院・診療所のイラスト">
            <a:extLst>
              <a:ext uri="{FF2B5EF4-FFF2-40B4-BE49-F238E27FC236}">
                <a16:creationId xmlns:a16="http://schemas.microsoft.com/office/drawing/2014/main" id="{92F5E7BF-A5A0-40EB-2003-AF356E9180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8223" y="3148391"/>
            <a:ext cx="902849" cy="90284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線矢印コネクタ 17">
            <a:extLst>
              <a:ext uri="{FF2B5EF4-FFF2-40B4-BE49-F238E27FC236}">
                <a16:creationId xmlns:a16="http://schemas.microsoft.com/office/drawing/2014/main" id="{4F7BC5C8-62BE-129B-6B76-A8ECADDD16B6}"/>
              </a:ext>
            </a:extLst>
          </p:cNvPr>
          <p:cNvCxnSpPr>
            <a:stCxn id="1030" idx="2"/>
            <a:endCxn id="1032" idx="0"/>
          </p:cNvCxnSpPr>
          <p:nvPr/>
        </p:nvCxnSpPr>
        <p:spPr>
          <a:xfrm flipH="1">
            <a:off x="6727528" y="2883239"/>
            <a:ext cx="2307286" cy="2651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線矢印コネクタ 19">
            <a:extLst>
              <a:ext uri="{FF2B5EF4-FFF2-40B4-BE49-F238E27FC236}">
                <a16:creationId xmlns:a16="http://schemas.microsoft.com/office/drawing/2014/main" id="{B6D5935F-2713-7889-AD4D-F758AF4E1BC2}"/>
              </a:ext>
            </a:extLst>
          </p:cNvPr>
          <p:cNvCxnSpPr>
            <a:stCxn id="1030" idx="2"/>
            <a:endCxn id="3" idx="0"/>
          </p:cNvCxnSpPr>
          <p:nvPr/>
        </p:nvCxnSpPr>
        <p:spPr>
          <a:xfrm flipH="1">
            <a:off x="8249282" y="2883238"/>
            <a:ext cx="785533" cy="2760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a:extLst>
              <a:ext uri="{FF2B5EF4-FFF2-40B4-BE49-F238E27FC236}">
                <a16:creationId xmlns:a16="http://schemas.microsoft.com/office/drawing/2014/main" id="{4B34C0AE-8023-F7EC-DA1B-8AB0A1B4446E}"/>
              </a:ext>
            </a:extLst>
          </p:cNvPr>
          <p:cNvCxnSpPr>
            <a:stCxn id="1030" idx="2"/>
            <a:endCxn id="5" idx="0"/>
          </p:cNvCxnSpPr>
          <p:nvPr/>
        </p:nvCxnSpPr>
        <p:spPr>
          <a:xfrm>
            <a:off x="9034814" y="2883238"/>
            <a:ext cx="714650" cy="2760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線矢印コネクタ 23">
            <a:extLst>
              <a:ext uri="{FF2B5EF4-FFF2-40B4-BE49-F238E27FC236}">
                <a16:creationId xmlns:a16="http://schemas.microsoft.com/office/drawing/2014/main" id="{4AB6B568-C938-FAC1-3794-D0B7F6557BFF}"/>
              </a:ext>
            </a:extLst>
          </p:cNvPr>
          <p:cNvCxnSpPr>
            <a:stCxn id="1030" idx="2"/>
            <a:endCxn id="9" idx="0"/>
          </p:cNvCxnSpPr>
          <p:nvPr/>
        </p:nvCxnSpPr>
        <p:spPr>
          <a:xfrm>
            <a:off x="9034815" y="2883238"/>
            <a:ext cx="2214833" cy="2651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角丸四角形 31">
            <a:extLst>
              <a:ext uri="{FF2B5EF4-FFF2-40B4-BE49-F238E27FC236}">
                <a16:creationId xmlns:a16="http://schemas.microsoft.com/office/drawing/2014/main" id="{57EF5D23-CC59-AE1B-08E2-8862C8900346}"/>
              </a:ext>
            </a:extLst>
          </p:cNvPr>
          <p:cNvSpPr/>
          <p:nvPr/>
        </p:nvSpPr>
        <p:spPr>
          <a:xfrm>
            <a:off x="7577286" y="4350653"/>
            <a:ext cx="4374566" cy="1477328"/>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15" name="角丸四角形 14">
            <a:extLst>
              <a:ext uri="{FF2B5EF4-FFF2-40B4-BE49-F238E27FC236}">
                <a16:creationId xmlns:a16="http://schemas.microsoft.com/office/drawing/2014/main" id="{087EA2E6-9F83-30BD-1659-D33F2694CBB4}"/>
              </a:ext>
            </a:extLst>
          </p:cNvPr>
          <p:cNvSpPr/>
          <p:nvPr/>
        </p:nvSpPr>
        <p:spPr>
          <a:xfrm>
            <a:off x="674249" y="4371673"/>
            <a:ext cx="5665076" cy="140038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9" name="角丸四角形 8">
            <a:extLst>
              <a:ext uri="{FF2B5EF4-FFF2-40B4-BE49-F238E27FC236}">
                <a16:creationId xmlns:a16="http://schemas.microsoft.com/office/drawing/2014/main" id="{BE96B8D8-01E7-C8C3-8AC8-9D3FFCC35CF4}"/>
              </a:ext>
            </a:extLst>
          </p:cNvPr>
          <p:cNvSpPr/>
          <p:nvPr/>
        </p:nvSpPr>
        <p:spPr>
          <a:xfrm>
            <a:off x="716292" y="1860331"/>
            <a:ext cx="5192110" cy="1311476"/>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32F15DCE-BEEC-9271-361A-194D2B41F7C2}"/>
              </a:ext>
            </a:extLst>
          </p:cNvPr>
          <p:cNvSpPr/>
          <p:nvPr/>
        </p:nvSpPr>
        <p:spPr>
          <a:xfrm>
            <a:off x="674249" y="337699"/>
            <a:ext cx="10706778" cy="10338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2" name="Title 1"/>
          <p:cNvSpPr>
            <a:spLocks noGrp="1"/>
          </p:cNvSpPr>
          <p:nvPr>
            <p:ph type="title"/>
          </p:nvPr>
        </p:nvSpPr>
        <p:spPr>
          <a:xfrm>
            <a:off x="1981200" y="288721"/>
            <a:ext cx="8229600" cy="1143000"/>
          </a:xfrm>
        </p:spPr>
        <p:txBody>
          <a:bodyPr>
            <a:normAutofit/>
          </a:bodyPr>
          <a:lstStyle/>
          <a:p>
            <a:r>
              <a:rPr lang="ja-JP" altLang="en-US"/>
              <a:t>再仲介（</a:t>
            </a:r>
            <a:r>
              <a:rPr lang="en" dirty="0"/>
              <a:t>Re-intermediation）</a:t>
            </a:r>
            <a:endParaRPr dirty="0"/>
          </a:p>
        </p:txBody>
      </p:sp>
      <p:sp>
        <p:nvSpPr>
          <p:cNvPr id="5" name="テキスト ボックス 4">
            <a:extLst>
              <a:ext uri="{FF2B5EF4-FFF2-40B4-BE49-F238E27FC236}">
                <a16:creationId xmlns:a16="http://schemas.microsoft.com/office/drawing/2014/main" id="{135E19F7-1EF1-EEC8-454E-AC8D21014179}"/>
              </a:ext>
            </a:extLst>
          </p:cNvPr>
          <p:cNvSpPr txBox="1"/>
          <p:nvPr/>
        </p:nvSpPr>
        <p:spPr>
          <a:xfrm>
            <a:off x="716292" y="1971479"/>
            <a:ext cx="5192110" cy="1200329"/>
          </a:xfrm>
          <a:prstGeom prst="rect">
            <a:avLst/>
          </a:prstGeom>
          <a:noFill/>
        </p:spPr>
        <p:txBody>
          <a:bodyPr wrap="square">
            <a:spAutoFit/>
          </a:bodyPr>
          <a:lstStyle/>
          <a:p>
            <a:pPr algn="l">
              <a:buFont typeface="Arial" panose="020B0604020202020204" pitchFamily="34" charset="0"/>
              <a:buChar char="•"/>
            </a:pPr>
            <a:r>
              <a:rPr lang="ja-JP" altLang="en-US">
                <a:solidFill>
                  <a:srgbClr val="000000"/>
                </a:solidFill>
              </a:rPr>
              <a:t>インターネット黎明期、多くの専門家は「</a:t>
            </a:r>
            <a:r>
              <a:rPr lang="ja-JP" altLang="en-US" b="1">
                <a:solidFill>
                  <a:srgbClr val="000000"/>
                </a:solidFill>
              </a:rPr>
              <a:t>中間業者が排除される未来</a:t>
            </a:r>
            <a:r>
              <a:rPr lang="ja-JP" altLang="en-US">
                <a:solidFill>
                  <a:srgbClr val="000000"/>
                </a:solidFill>
              </a:rPr>
              <a:t>」を予測</a:t>
            </a:r>
          </a:p>
          <a:p>
            <a:pPr algn="l">
              <a:buFont typeface="Arial" panose="020B0604020202020204" pitchFamily="34" charset="0"/>
              <a:buChar char="•"/>
            </a:pPr>
            <a:r>
              <a:rPr lang="ja-JP" altLang="en-US">
                <a:solidFill>
                  <a:srgbClr val="000000"/>
                </a:solidFill>
              </a:rPr>
              <a:t>例：旅行代理店、保険ブローカーが不要になり、生産者と消費者が</a:t>
            </a:r>
            <a:r>
              <a:rPr lang="ja-JP" altLang="en-US" b="1">
                <a:solidFill>
                  <a:srgbClr val="000000"/>
                </a:solidFill>
              </a:rPr>
              <a:t>直接取引</a:t>
            </a:r>
            <a:r>
              <a:rPr lang="ja-JP" altLang="en-US">
                <a:solidFill>
                  <a:srgbClr val="000000"/>
                </a:solidFill>
              </a:rPr>
              <a:t>するようになる</a:t>
            </a:r>
          </a:p>
        </p:txBody>
      </p:sp>
      <p:sp>
        <p:nvSpPr>
          <p:cNvPr id="7" name="テキスト ボックス 6">
            <a:extLst>
              <a:ext uri="{FF2B5EF4-FFF2-40B4-BE49-F238E27FC236}">
                <a16:creationId xmlns:a16="http://schemas.microsoft.com/office/drawing/2014/main" id="{CA5AE585-9F0B-64E4-7E22-3F586F59606F}"/>
              </a:ext>
            </a:extLst>
          </p:cNvPr>
          <p:cNvSpPr txBox="1"/>
          <p:nvPr/>
        </p:nvSpPr>
        <p:spPr>
          <a:xfrm>
            <a:off x="716292" y="4259004"/>
            <a:ext cx="5665076" cy="1477328"/>
          </a:xfrm>
          <a:prstGeom prst="rect">
            <a:avLst/>
          </a:prstGeom>
          <a:noFill/>
        </p:spPr>
        <p:txBody>
          <a:bodyPr wrap="square">
            <a:spAutoFit/>
          </a:bodyPr>
          <a:lstStyle/>
          <a:p>
            <a:pPr algn="l"/>
            <a:endParaRPr lang="en-US" altLang="ja-JP" b="1" dirty="0">
              <a:solidFill>
                <a:srgbClr val="000000"/>
              </a:solidFill>
            </a:endParaRPr>
          </a:p>
          <a:p>
            <a:pPr algn="l">
              <a:buFont typeface="Arial" panose="020B0604020202020204" pitchFamily="34" charset="0"/>
              <a:buChar char="•"/>
            </a:pPr>
            <a:r>
              <a:rPr lang="ja-JP" altLang="en-US">
                <a:solidFill>
                  <a:srgbClr val="000000"/>
                </a:solidFill>
              </a:rPr>
              <a:t>多くの業界では逆に、</a:t>
            </a:r>
            <a:r>
              <a:rPr lang="ja-JP" altLang="en-US" b="1">
                <a:solidFill>
                  <a:srgbClr val="000000"/>
                </a:solidFill>
              </a:rPr>
              <a:t>新しい仲介者＝プラットフォーム</a:t>
            </a:r>
            <a:r>
              <a:rPr lang="ja-JP" altLang="en-US">
                <a:solidFill>
                  <a:srgbClr val="000000"/>
                </a:solidFill>
              </a:rPr>
              <a:t>が登場</a:t>
            </a:r>
          </a:p>
          <a:p>
            <a:pPr algn="l">
              <a:buFont typeface="Arial" panose="020B0604020202020204" pitchFamily="34" charset="0"/>
              <a:buChar char="•"/>
            </a:pPr>
            <a:r>
              <a:rPr lang="ja-JP" altLang="en-US">
                <a:solidFill>
                  <a:srgbClr val="000000"/>
                </a:solidFill>
              </a:rPr>
              <a:t>旧来の非効率・高コストな仲介業者は、</a:t>
            </a:r>
            <a:r>
              <a:rPr lang="ja-JP" altLang="en-US" b="1">
                <a:solidFill>
                  <a:srgbClr val="000000"/>
                </a:solidFill>
              </a:rPr>
              <a:t>効率的なオンラインツールやシステム</a:t>
            </a:r>
            <a:r>
              <a:rPr lang="ja-JP" altLang="en-US">
                <a:solidFill>
                  <a:srgbClr val="000000"/>
                </a:solidFill>
              </a:rPr>
              <a:t>に置き換えられている</a:t>
            </a:r>
          </a:p>
        </p:txBody>
      </p:sp>
      <p:sp>
        <p:nvSpPr>
          <p:cNvPr id="11" name="テキスト ボックス 10">
            <a:extLst>
              <a:ext uri="{FF2B5EF4-FFF2-40B4-BE49-F238E27FC236}">
                <a16:creationId xmlns:a16="http://schemas.microsoft.com/office/drawing/2014/main" id="{85E4C37B-5588-2D72-B6F4-3BB37F02C963}"/>
              </a:ext>
            </a:extLst>
          </p:cNvPr>
          <p:cNvSpPr txBox="1"/>
          <p:nvPr/>
        </p:nvSpPr>
        <p:spPr>
          <a:xfrm>
            <a:off x="831905" y="1665140"/>
            <a:ext cx="4561490" cy="400110"/>
          </a:xfrm>
          <a:prstGeom prst="rect">
            <a:avLst/>
          </a:prstGeom>
          <a:solidFill>
            <a:schemeClr val="bg1"/>
          </a:solidFill>
        </p:spPr>
        <p:txBody>
          <a:bodyPr wrap="square">
            <a:spAutoFit/>
          </a:bodyPr>
          <a:lstStyle/>
          <a:p>
            <a:pPr algn="l"/>
            <a:r>
              <a:rPr lang="ja-JP" altLang="en-US" sz="2000" b="1" u="sng">
                <a:solidFill>
                  <a:srgbClr val="000000"/>
                </a:solidFill>
              </a:rPr>
              <a:t>当初の予測：脱仲介（</a:t>
            </a:r>
            <a:r>
              <a:rPr lang="en" altLang="ja-JP" sz="2000" b="1" u="sng" dirty="0">
                <a:solidFill>
                  <a:srgbClr val="000000"/>
                </a:solidFill>
              </a:rPr>
              <a:t>Disintermediation</a:t>
            </a:r>
            <a:r>
              <a:rPr lang="ja-JP" altLang="en" sz="2000" b="1" u="sng">
                <a:solidFill>
                  <a:srgbClr val="000000"/>
                </a:solidFill>
              </a:rPr>
              <a:t>）</a:t>
            </a:r>
          </a:p>
        </p:txBody>
      </p:sp>
      <p:sp>
        <p:nvSpPr>
          <p:cNvPr id="14" name="テキスト ボックス 13">
            <a:extLst>
              <a:ext uri="{FF2B5EF4-FFF2-40B4-BE49-F238E27FC236}">
                <a16:creationId xmlns:a16="http://schemas.microsoft.com/office/drawing/2014/main" id="{4B6702EC-461E-1776-65CB-90C24F328F19}"/>
              </a:ext>
            </a:extLst>
          </p:cNvPr>
          <p:cNvSpPr txBox="1"/>
          <p:nvPr/>
        </p:nvSpPr>
        <p:spPr>
          <a:xfrm>
            <a:off x="831906" y="4151282"/>
            <a:ext cx="3214581" cy="400110"/>
          </a:xfrm>
          <a:prstGeom prst="rect">
            <a:avLst/>
          </a:prstGeom>
          <a:solidFill>
            <a:schemeClr val="bg1"/>
          </a:solidFill>
        </p:spPr>
        <p:txBody>
          <a:bodyPr wrap="square">
            <a:spAutoFit/>
          </a:bodyPr>
          <a:lstStyle/>
          <a:p>
            <a:pPr algn="l"/>
            <a:r>
              <a:rPr lang="ja-JP" altLang="en-US" sz="2000" b="1" u="sng">
                <a:solidFill>
                  <a:srgbClr val="000000"/>
                </a:solidFill>
              </a:rPr>
              <a:t>実際の展開：再仲介が進行</a:t>
            </a:r>
          </a:p>
        </p:txBody>
      </p:sp>
      <p:pic>
        <p:nvPicPr>
          <p:cNvPr id="2050" name="Picture 2" descr="旅行代理店のイラスト">
            <a:extLst>
              <a:ext uri="{FF2B5EF4-FFF2-40B4-BE49-F238E27FC236}">
                <a16:creationId xmlns:a16="http://schemas.microsoft.com/office/drawing/2014/main" id="{3D51F211-2D62-2062-0C60-D8C74E656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5070" y="1826482"/>
            <a:ext cx="1400194" cy="14001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キャリーケースを引く人のイラスト（男性）">
            <a:extLst>
              <a:ext uri="{FF2B5EF4-FFF2-40B4-BE49-F238E27FC236}">
                <a16:creationId xmlns:a16="http://schemas.microsoft.com/office/drawing/2014/main" id="{C5739E61-3D0A-30C0-100F-779B1E55C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463" y="1871567"/>
            <a:ext cx="1300240" cy="1300240"/>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3D3EC506-A371-A41F-626A-800D236E65CE}"/>
              </a:ext>
            </a:extLst>
          </p:cNvPr>
          <p:cNvCxnSpPr>
            <a:cxnSpLocks/>
            <a:stCxn id="2052" idx="3"/>
            <a:endCxn id="2050" idx="1"/>
          </p:cNvCxnSpPr>
          <p:nvPr/>
        </p:nvCxnSpPr>
        <p:spPr>
          <a:xfrm>
            <a:off x="7173704" y="2521687"/>
            <a:ext cx="711367" cy="4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54" name="Picture 6" descr="空港・飛行場のイラスト">
            <a:extLst>
              <a:ext uri="{FF2B5EF4-FFF2-40B4-BE49-F238E27FC236}">
                <a16:creationId xmlns:a16="http://schemas.microsoft.com/office/drawing/2014/main" id="{DDDDB816-1607-D8EE-9E96-B3734B9A2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53" y="1749221"/>
            <a:ext cx="1400195" cy="140019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線矢印コネクタ 19">
            <a:extLst>
              <a:ext uri="{FF2B5EF4-FFF2-40B4-BE49-F238E27FC236}">
                <a16:creationId xmlns:a16="http://schemas.microsoft.com/office/drawing/2014/main" id="{50A9D621-4747-B7E5-3CDD-7679A286AE8D}"/>
              </a:ext>
            </a:extLst>
          </p:cNvPr>
          <p:cNvCxnSpPr>
            <a:stCxn id="2050" idx="3"/>
          </p:cNvCxnSpPr>
          <p:nvPr/>
        </p:nvCxnSpPr>
        <p:spPr>
          <a:xfrm flipV="1">
            <a:off x="9285264" y="2524133"/>
            <a:ext cx="925536" cy="2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上カーブ矢印 22">
            <a:extLst>
              <a:ext uri="{FF2B5EF4-FFF2-40B4-BE49-F238E27FC236}">
                <a16:creationId xmlns:a16="http://schemas.microsoft.com/office/drawing/2014/main" id="{8EA14F86-B97B-B675-E7A3-95D69DB9F1D8}"/>
              </a:ext>
            </a:extLst>
          </p:cNvPr>
          <p:cNvSpPr/>
          <p:nvPr/>
        </p:nvSpPr>
        <p:spPr>
          <a:xfrm>
            <a:off x="6812293" y="3331779"/>
            <a:ext cx="3762703" cy="420414"/>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solidFill>
                <a:schemeClr val="tx1"/>
              </a:solidFill>
            </a:endParaRPr>
          </a:p>
        </p:txBody>
      </p:sp>
      <p:cxnSp>
        <p:nvCxnSpPr>
          <p:cNvPr id="26" name="直線コネクタ 25">
            <a:extLst>
              <a:ext uri="{FF2B5EF4-FFF2-40B4-BE49-F238E27FC236}">
                <a16:creationId xmlns:a16="http://schemas.microsoft.com/office/drawing/2014/main" id="{9519427F-D041-26E1-C9BB-0160E7DAA879}"/>
              </a:ext>
            </a:extLst>
          </p:cNvPr>
          <p:cNvCxnSpPr/>
          <p:nvPr/>
        </p:nvCxnSpPr>
        <p:spPr>
          <a:xfrm>
            <a:off x="7810775" y="1826482"/>
            <a:ext cx="1597573" cy="1400194"/>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直線コネクタ 27">
            <a:extLst>
              <a:ext uri="{FF2B5EF4-FFF2-40B4-BE49-F238E27FC236}">
                <a16:creationId xmlns:a16="http://schemas.microsoft.com/office/drawing/2014/main" id="{30D0B2BC-DBEE-D869-428A-921BBF285CE4}"/>
              </a:ext>
            </a:extLst>
          </p:cNvPr>
          <p:cNvCxnSpPr/>
          <p:nvPr/>
        </p:nvCxnSpPr>
        <p:spPr>
          <a:xfrm flipH="1">
            <a:off x="7810774" y="1860332"/>
            <a:ext cx="1474490" cy="1366345"/>
          </a:xfrm>
          <a:prstGeom prst="line">
            <a:avLst/>
          </a:prstGeom>
        </p:spPr>
        <p:style>
          <a:lnRef idx="3">
            <a:schemeClr val="accent2"/>
          </a:lnRef>
          <a:fillRef idx="0">
            <a:schemeClr val="accent2"/>
          </a:fillRef>
          <a:effectRef idx="2">
            <a:schemeClr val="accent2"/>
          </a:effectRef>
          <a:fontRef idx="minor">
            <a:schemeClr val="tx1"/>
          </a:fontRef>
        </p:style>
      </p:cxnSp>
      <p:sp>
        <p:nvSpPr>
          <p:cNvPr id="30" name="テキスト ボックス 29">
            <a:extLst>
              <a:ext uri="{FF2B5EF4-FFF2-40B4-BE49-F238E27FC236}">
                <a16:creationId xmlns:a16="http://schemas.microsoft.com/office/drawing/2014/main" id="{9779044E-D3AA-C3A7-5D00-C6B3B8E2ADDE}"/>
              </a:ext>
            </a:extLst>
          </p:cNvPr>
          <p:cNvSpPr txBox="1"/>
          <p:nvPr/>
        </p:nvSpPr>
        <p:spPr>
          <a:xfrm>
            <a:off x="7629836" y="4371673"/>
            <a:ext cx="4300993" cy="1477328"/>
          </a:xfrm>
          <a:prstGeom prst="rect">
            <a:avLst/>
          </a:prstGeom>
          <a:noFill/>
        </p:spPr>
        <p:txBody>
          <a:bodyPr wrap="square">
            <a:spAutoFit/>
          </a:bodyPr>
          <a:lstStyle/>
          <a:p>
            <a:r>
              <a:rPr lang="ja-JP" altLang="en-US"/>
              <a:t>従来の仲介業者が手作業に頼っていたのに対し、プラットフォームはアルゴリズムやソーシャルフィードバックに基づいて機能し、</a:t>
            </a:r>
          </a:p>
          <a:p>
            <a:r>
              <a:rPr lang="ja-JP" altLang="en-US"/>
              <a:t>これにより迅速かつ効率的にスケールを拡大できた</a:t>
            </a:r>
          </a:p>
        </p:txBody>
      </p:sp>
      <p:sp>
        <p:nvSpPr>
          <p:cNvPr id="31" name="右矢印 30">
            <a:extLst>
              <a:ext uri="{FF2B5EF4-FFF2-40B4-BE49-F238E27FC236}">
                <a16:creationId xmlns:a16="http://schemas.microsoft.com/office/drawing/2014/main" id="{4980BDE5-7068-F9C3-01FE-1B53D9C7B9AE}"/>
              </a:ext>
            </a:extLst>
          </p:cNvPr>
          <p:cNvSpPr/>
          <p:nvPr/>
        </p:nvSpPr>
        <p:spPr>
          <a:xfrm>
            <a:off x="6523583" y="4829549"/>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角丸四角形 19">
            <a:extLst>
              <a:ext uri="{FF2B5EF4-FFF2-40B4-BE49-F238E27FC236}">
                <a16:creationId xmlns:a16="http://schemas.microsoft.com/office/drawing/2014/main" id="{D33E3763-A4B3-E7AB-6088-2A5B877E2895}"/>
              </a:ext>
            </a:extLst>
          </p:cNvPr>
          <p:cNvSpPr/>
          <p:nvPr/>
        </p:nvSpPr>
        <p:spPr>
          <a:xfrm>
            <a:off x="6194569" y="4000594"/>
            <a:ext cx="5705226" cy="11430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16" name="角丸四角形 15">
            <a:extLst>
              <a:ext uri="{FF2B5EF4-FFF2-40B4-BE49-F238E27FC236}">
                <a16:creationId xmlns:a16="http://schemas.microsoft.com/office/drawing/2014/main" id="{E3CC298F-0D8E-4B1D-DDE5-2C025791C375}"/>
              </a:ext>
            </a:extLst>
          </p:cNvPr>
          <p:cNvSpPr/>
          <p:nvPr/>
        </p:nvSpPr>
        <p:spPr>
          <a:xfrm>
            <a:off x="437767" y="4057345"/>
            <a:ext cx="5491655" cy="135218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3" name="角丸四角形 2">
            <a:extLst>
              <a:ext uri="{FF2B5EF4-FFF2-40B4-BE49-F238E27FC236}">
                <a16:creationId xmlns:a16="http://schemas.microsoft.com/office/drawing/2014/main" id="{A35C7F68-6632-1753-ED94-1DB173C7F5B7}"/>
              </a:ext>
            </a:extLst>
          </p:cNvPr>
          <p:cNvSpPr/>
          <p:nvPr/>
        </p:nvSpPr>
        <p:spPr>
          <a:xfrm>
            <a:off x="458789" y="1576553"/>
            <a:ext cx="8161283" cy="120033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11" name="正方形/長方形 10">
            <a:extLst>
              <a:ext uri="{FF2B5EF4-FFF2-40B4-BE49-F238E27FC236}">
                <a16:creationId xmlns:a16="http://schemas.microsoft.com/office/drawing/2014/main" id="{C1785DE0-2779-0E1F-7429-E5B2FA03C0ED}"/>
              </a:ext>
            </a:extLst>
          </p:cNvPr>
          <p:cNvSpPr/>
          <p:nvPr/>
        </p:nvSpPr>
        <p:spPr>
          <a:xfrm>
            <a:off x="674249" y="337699"/>
            <a:ext cx="10706778" cy="10338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2" name="Title 1"/>
          <p:cNvSpPr>
            <a:spLocks noGrp="1"/>
          </p:cNvSpPr>
          <p:nvPr>
            <p:ph type="title"/>
          </p:nvPr>
        </p:nvSpPr>
        <p:spPr>
          <a:xfrm>
            <a:off x="458788" y="228600"/>
            <a:ext cx="11155680" cy="1143000"/>
          </a:xfrm>
        </p:spPr>
        <p:txBody>
          <a:bodyPr>
            <a:normAutofit/>
          </a:bodyPr>
          <a:lstStyle/>
          <a:p>
            <a:r>
              <a:rPr lang="ja-JP" altLang="en-US"/>
              <a:t>再仲介（</a:t>
            </a:r>
            <a:r>
              <a:rPr lang="en" altLang="ja-JP" dirty="0"/>
              <a:t>Re-intermediation）</a:t>
            </a:r>
            <a:endParaRPr dirty="0"/>
          </a:p>
        </p:txBody>
      </p:sp>
      <p:sp>
        <p:nvSpPr>
          <p:cNvPr id="5" name="テキスト ボックス 4">
            <a:extLst>
              <a:ext uri="{FF2B5EF4-FFF2-40B4-BE49-F238E27FC236}">
                <a16:creationId xmlns:a16="http://schemas.microsoft.com/office/drawing/2014/main" id="{8DD91290-90B9-9B0D-8003-94C103A4E3E4}"/>
              </a:ext>
            </a:extLst>
          </p:cNvPr>
          <p:cNvSpPr txBox="1"/>
          <p:nvPr/>
        </p:nvSpPr>
        <p:spPr>
          <a:xfrm>
            <a:off x="537615" y="1766463"/>
            <a:ext cx="8082456" cy="923330"/>
          </a:xfrm>
          <a:prstGeom prst="rect">
            <a:avLst/>
          </a:prstGeom>
          <a:noFill/>
        </p:spPr>
        <p:txBody>
          <a:bodyPr wrap="square">
            <a:spAutoFit/>
          </a:bodyPr>
          <a:lstStyle/>
          <a:p>
            <a:pPr algn="l">
              <a:buFont typeface="Arial" panose="020B0604020202020204" pitchFamily="34" charset="0"/>
              <a:buChar char="•"/>
            </a:pPr>
            <a:r>
              <a:rPr lang="ja-JP" altLang="en-US" b="1">
                <a:solidFill>
                  <a:srgbClr val="000000"/>
                </a:solidFill>
              </a:rPr>
              <a:t>音楽業界</a:t>
            </a:r>
            <a:r>
              <a:rPr lang="ja-JP" altLang="en-US">
                <a:solidFill>
                  <a:srgbClr val="000000"/>
                </a:solidFill>
              </a:rPr>
              <a:t>：</a:t>
            </a:r>
            <a:r>
              <a:rPr lang="en" altLang="ja-JP" dirty="0">
                <a:solidFill>
                  <a:srgbClr val="000000"/>
                </a:solidFill>
              </a:rPr>
              <a:t>A&amp;R </a:t>
            </a:r>
            <a:r>
              <a:rPr lang="ja-JP" altLang="en-US">
                <a:solidFill>
                  <a:srgbClr val="000000"/>
                </a:solidFill>
              </a:rPr>
              <a:t>担当者が、</a:t>
            </a:r>
            <a:r>
              <a:rPr lang="en" altLang="ja-JP" dirty="0">
                <a:solidFill>
                  <a:srgbClr val="000000"/>
                </a:solidFill>
              </a:rPr>
              <a:t>YouTube</a:t>
            </a:r>
            <a:r>
              <a:rPr lang="ja-JP" altLang="en-US">
                <a:solidFill>
                  <a:srgbClr val="000000"/>
                </a:solidFill>
              </a:rPr>
              <a:t>や</a:t>
            </a:r>
            <a:r>
              <a:rPr lang="en" altLang="ja-JP" dirty="0">
                <a:solidFill>
                  <a:srgbClr val="000000"/>
                </a:solidFill>
              </a:rPr>
              <a:t>SoundCloud</a:t>
            </a:r>
            <a:r>
              <a:rPr lang="ja-JP" altLang="en-US">
                <a:solidFill>
                  <a:srgbClr val="000000"/>
                </a:solidFill>
              </a:rPr>
              <a:t>上で才能あるアーティストを発掘</a:t>
            </a:r>
          </a:p>
          <a:p>
            <a:pPr algn="l">
              <a:buFont typeface="Arial" panose="020B0604020202020204" pitchFamily="34" charset="0"/>
              <a:buChar char="•"/>
            </a:pPr>
            <a:r>
              <a:rPr lang="ja-JP" altLang="en-US" b="1">
                <a:solidFill>
                  <a:srgbClr val="000000"/>
                </a:solidFill>
              </a:rPr>
              <a:t>出版業界</a:t>
            </a:r>
            <a:r>
              <a:rPr lang="ja-JP" altLang="en-US">
                <a:solidFill>
                  <a:srgbClr val="000000"/>
                </a:solidFill>
              </a:rPr>
              <a:t>：出版社が </a:t>
            </a:r>
            <a:r>
              <a:rPr lang="en" altLang="ja-JP" dirty="0">
                <a:solidFill>
                  <a:srgbClr val="000000"/>
                </a:solidFill>
              </a:rPr>
              <a:t>Quora </a:t>
            </a:r>
            <a:r>
              <a:rPr lang="ja-JP" altLang="en-US">
                <a:solidFill>
                  <a:srgbClr val="000000"/>
                </a:solidFill>
              </a:rPr>
              <a:t>や </a:t>
            </a:r>
            <a:r>
              <a:rPr lang="en" altLang="ja-JP" dirty="0">
                <a:solidFill>
                  <a:srgbClr val="000000"/>
                </a:solidFill>
              </a:rPr>
              <a:t>Medium </a:t>
            </a:r>
            <a:r>
              <a:rPr lang="ja-JP" altLang="en-US">
                <a:solidFill>
                  <a:srgbClr val="000000"/>
                </a:solidFill>
              </a:rPr>
              <a:t>などで新しい作家を発見</a:t>
            </a:r>
          </a:p>
          <a:p>
            <a:pPr algn="l">
              <a:buFont typeface="Arial" panose="020B0604020202020204" pitchFamily="34" charset="0"/>
              <a:buChar char="•"/>
            </a:pPr>
            <a:r>
              <a:rPr lang="ja-JP" altLang="en-US" b="1">
                <a:solidFill>
                  <a:srgbClr val="000000"/>
                </a:solidFill>
              </a:rPr>
              <a:t>広告業界</a:t>
            </a:r>
            <a:r>
              <a:rPr lang="ja-JP" altLang="en-US">
                <a:solidFill>
                  <a:srgbClr val="000000"/>
                </a:solidFill>
              </a:rPr>
              <a:t>：小規模企業は広告代理店を介さず、</a:t>
            </a:r>
            <a:r>
              <a:rPr lang="en" altLang="ja-JP" b="1" dirty="0">
                <a:solidFill>
                  <a:srgbClr val="000000"/>
                </a:solidFill>
              </a:rPr>
              <a:t>Google AdWords</a:t>
            </a:r>
            <a:r>
              <a:rPr lang="ja-JP" altLang="en-US">
                <a:solidFill>
                  <a:srgbClr val="000000"/>
                </a:solidFill>
              </a:rPr>
              <a:t>を直接活用</a:t>
            </a:r>
          </a:p>
        </p:txBody>
      </p:sp>
      <p:sp>
        <p:nvSpPr>
          <p:cNvPr id="7" name="テキスト ボックス 6">
            <a:extLst>
              <a:ext uri="{FF2B5EF4-FFF2-40B4-BE49-F238E27FC236}">
                <a16:creationId xmlns:a16="http://schemas.microsoft.com/office/drawing/2014/main" id="{B5C4F319-166F-0E19-20E6-5857065D8CF6}"/>
              </a:ext>
            </a:extLst>
          </p:cNvPr>
          <p:cNvSpPr txBox="1"/>
          <p:nvPr/>
        </p:nvSpPr>
        <p:spPr>
          <a:xfrm>
            <a:off x="458789" y="4190097"/>
            <a:ext cx="5491655" cy="1200329"/>
          </a:xfrm>
          <a:prstGeom prst="rect">
            <a:avLst/>
          </a:prstGeom>
          <a:noFill/>
        </p:spPr>
        <p:txBody>
          <a:bodyPr wrap="square">
            <a:spAutoFit/>
          </a:bodyPr>
          <a:lstStyle/>
          <a:p>
            <a:r>
              <a:rPr lang="en" altLang="ja-JP" b="1" dirty="0"/>
              <a:t>Yelp</a:t>
            </a:r>
            <a:r>
              <a:rPr lang="ja-JP" altLang="en" b="1"/>
              <a:t>、</a:t>
            </a:r>
            <a:r>
              <a:rPr lang="en" altLang="ja-JP" b="1" dirty="0"/>
              <a:t>TripAdvisor</a:t>
            </a:r>
            <a:r>
              <a:rPr lang="ja-JP" altLang="en" b="1"/>
              <a:t>、</a:t>
            </a:r>
            <a:r>
              <a:rPr lang="en" altLang="ja-JP" b="1" dirty="0"/>
              <a:t>Angie’s List</a:t>
            </a:r>
            <a:r>
              <a:rPr lang="en" altLang="ja-JP" dirty="0"/>
              <a:t> </a:t>
            </a:r>
            <a:r>
              <a:rPr lang="ja-JP" altLang="en-US"/>
              <a:t>などのプラットフォームは、</a:t>
            </a:r>
            <a:br>
              <a:rPr lang="ja-JP" altLang="en-US"/>
            </a:br>
            <a:r>
              <a:rPr lang="ja-JP" altLang="en-US"/>
              <a:t>製品・サービスの</a:t>
            </a:r>
            <a:r>
              <a:rPr lang="ja-JP" altLang="en-US" b="1"/>
              <a:t>評価・認証機能</a:t>
            </a:r>
            <a:r>
              <a:rPr lang="ja-JP" altLang="en-US"/>
              <a:t>を担うように</a:t>
            </a:r>
          </a:p>
          <a:p>
            <a:r>
              <a:rPr lang="ja-JP" altLang="en-US"/>
              <a:t>これにより、</a:t>
            </a:r>
            <a:r>
              <a:rPr lang="ja-JP" altLang="en-US" b="1"/>
              <a:t>従来のガイドブックや消費者誌</a:t>
            </a:r>
            <a:r>
              <a:rPr lang="ja-JP" altLang="en-US"/>
              <a:t>の役割が薄れつつある</a:t>
            </a:r>
          </a:p>
        </p:txBody>
      </p:sp>
      <p:sp>
        <p:nvSpPr>
          <p:cNvPr id="9" name="テキスト ボックス 8">
            <a:extLst>
              <a:ext uri="{FF2B5EF4-FFF2-40B4-BE49-F238E27FC236}">
                <a16:creationId xmlns:a16="http://schemas.microsoft.com/office/drawing/2014/main" id="{1273C3A3-61A0-4880-BFBA-C5E6162CD4D0}"/>
              </a:ext>
            </a:extLst>
          </p:cNvPr>
          <p:cNvSpPr txBox="1"/>
          <p:nvPr/>
        </p:nvSpPr>
        <p:spPr>
          <a:xfrm>
            <a:off x="6241561" y="4158672"/>
            <a:ext cx="5658235" cy="923330"/>
          </a:xfrm>
          <a:prstGeom prst="rect">
            <a:avLst/>
          </a:prstGeom>
          <a:noFill/>
        </p:spPr>
        <p:txBody>
          <a:bodyPr wrap="square">
            <a:spAutoFit/>
          </a:bodyPr>
          <a:lstStyle/>
          <a:p>
            <a:pPr algn="l">
              <a:buFont typeface="Arial" panose="020B0604020202020204" pitchFamily="34" charset="0"/>
              <a:buChar char="•"/>
            </a:pPr>
            <a:r>
              <a:rPr lang="ja-JP" altLang="en-US" b="1">
                <a:solidFill>
                  <a:srgbClr val="000000"/>
                </a:solidFill>
              </a:rPr>
              <a:t>従来の出版業界：</a:t>
            </a:r>
            <a:r>
              <a:rPr lang="ja-JP" altLang="en-US">
                <a:solidFill>
                  <a:srgbClr val="000000"/>
                </a:solidFill>
              </a:rPr>
              <a:t> 著者の取り分は売上の</a:t>
            </a:r>
            <a:r>
              <a:rPr lang="en-US" altLang="ja-JP" dirty="0">
                <a:solidFill>
                  <a:srgbClr val="000000"/>
                </a:solidFill>
              </a:rPr>
              <a:t>10〜15</a:t>
            </a:r>
            <a:r>
              <a:rPr lang="ja-JP" altLang="en-US">
                <a:solidFill>
                  <a:srgbClr val="000000"/>
                </a:solidFill>
              </a:rPr>
              <a:t>％</a:t>
            </a:r>
          </a:p>
          <a:p>
            <a:pPr algn="l">
              <a:buFont typeface="Arial" panose="020B0604020202020204" pitchFamily="34" charset="0"/>
              <a:buChar char="•"/>
            </a:pPr>
            <a:r>
              <a:rPr lang="en" altLang="ja-JP" b="1" dirty="0">
                <a:solidFill>
                  <a:srgbClr val="000000"/>
                </a:solidFill>
              </a:rPr>
              <a:t>Amazon</a:t>
            </a:r>
            <a:r>
              <a:rPr lang="ja-JP" altLang="en-US" b="1">
                <a:solidFill>
                  <a:srgbClr val="000000"/>
                </a:solidFill>
              </a:rPr>
              <a:t>のセルフ出版：</a:t>
            </a:r>
            <a:r>
              <a:rPr lang="ja-JP" altLang="en-US">
                <a:solidFill>
                  <a:srgbClr val="000000"/>
                </a:solidFill>
              </a:rPr>
              <a:t> 著者は売上の</a:t>
            </a:r>
            <a:r>
              <a:rPr lang="en-US" altLang="ja-JP" dirty="0">
                <a:solidFill>
                  <a:srgbClr val="000000"/>
                </a:solidFill>
              </a:rPr>
              <a:t>70</a:t>
            </a:r>
            <a:r>
              <a:rPr lang="ja-JP" altLang="en-US">
                <a:solidFill>
                  <a:srgbClr val="000000"/>
                </a:solidFill>
              </a:rPr>
              <a:t>％を得られるが、他の業務は自己負担</a:t>
            </a:r>
            <a:endParaRPr lang="en-US" altLang="ja-JP" dirty="0">
              <a:solidFill>
                <a:srgbClr val="000000"/>
              </a:solidFill>
            </a:endParaRPr>
          </a:p>
        </p:txBody>
      </p:sp>
      <p:sp>
        <p:nvSpPr>
          <p:cNvPr id="10" name="テキスト ボックス 9">
            <a:extLst>
              <a:ext uri="{FF2B5EF4-FFF2-40B4-BE49-F238E27FC236}">
                <a16:creationId xmlns:a16="http://schemas.microsoft.com/office/drawing/2014/main" id="{D2F458DA-D092-7519-A858-BA8B97584E9B}"/>
              </a:ext>
            </a:extLst>
          </p:cNvPr>
          <p:cNvSpPr txBox="1"/>
          <p:nvPr/>
        </p:nvSpPr>
        <p:spPr>
          <a:xfrm>
            <a:off x="537616" y="5480179"/>
            <a:ext cx="10825655" cy="830997"/>
          </a:xfrm>
          <a:prstGeom prst="rect">
            <a:avLst/>
          </a:prstGeom>
          <a:noFill/>
        </p:spPr>
        <p:txBody>
          <a:bodyPr wrap="square" rtlCol="0">
            <a:spAutoFit/>
          </a:bodyPr>
          <a:lstStyle/>
          <a:p>
            <a:r>
              <a:rPr lang="ja-JP" altLang="en-US" sz="2400">
                <a:solidFill>
                  <a:srgbClr val="000000"/>
                </a:solidFill>
                <a:latin typeface="-webkit-standard"/>
              </a:rPr>
              <a:t>プラットフォームは</a:t>
            </a:r>
            <a:r>
              <a:rPr lang="ja-JP" altLang="en-US" sz="2400" b="1">
                <a:solidFill>
                  <a:srgbClr val="000000"/>
                </a:solidFill>
                <a:latin typeface="-webkit-standard"/>
              </a:rPr>
              <a:t>中間業者を排除</a:t>
            </a:r>
            <a:r>
              <a:rPr lang="ja-JP" altLang="en-US" sz="2400">
                <a:solidFill>
                  <a:srgbClr val="000000"/>
                </a:solidFill>
                <a:latin typeface="-webkit-standard"/>
              </a:rPr>
              <a:t>するのではなく、より効率的で柔軟な形で</a:t>
            </a:r>
            <a:r>
              <a:rPr lang="ja-JP" altLang="en-US" sz="2400" b="1">
                <a:solidFill>
                  <a:srgbClr val="000000"/>
                </a:solidFill>
                <a:latin typeface="-webkit-standard"/>
              </a:rPr>
              <a:t>再仲介</a:t>
            </a:r>
            <a:r>
              <a:rPr lang="ja-JP" altLang="en-US" sz="2400">
                <a:solidFill>
                  <a:srgbClr val="000000"/>
                </a:solidFill>
                <a:latin typeface="-webkit-standard"/>
              </a:rPr>
              <a:t>し、産業の仲介構造と経済構造を大きく変えている</a:t>
            </a:r>
            <a:endParaRPr lang="ja-JP" altLang="en-US" sz="2400"/>
          </a:p>
        </p:txBody>
      </p:sp>
      <p:sp>
        <p:nvSpPr>
          <p:cNvPr id="4" name="右矢印 3">
            <a:extLst>
              <a:ext uri="{FF2B5EF4-FFF2-40B4-BE49-F238E27FC236}">
                <a16:creationId xmlns:a16="http://schemas.microsoft.com/office/drawing/2014/main" id="{FC491612-5BBE-2EDC-C63A-462FCDA3F73A}"/>
              </a:ext>
            </a:extLst>
          </p:cNvPr>
          <p:cNvSpPr/>
          <p:nvPr/>
        </p:nvSpPr>
        <p:spPr>
          <a:xfrm>
            <a:off x="674250" y="2903303"/>
            <a:ext cx="788277" cy="3651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8" name="テキスト ボックス 7">
            <a:extLst>
              <a:ext uri="{FF2B5EF4-FFF2-40B4-BE49-F238E27FC236}">
                <a16:creationId xmlns:a16="http://schemas.microsoft.com/office/drawing/2014/main" id="{0833D6D9-2A40-5721-2943-BD9EE4C7F63B}"/>
              </a:ext>
            </a:extLst>
          </p:cNvPr>
          <p:cNvSpPr txBox="1"/>
          <p:nvPr/>
        </p:nvSpPr>
        <p:spPr>
          <a:xfrm>
            <a:off x="674250" y="1448471"/>
            <a:ext cx="2291255" cy="369332"/>
          </a:xfrm>
          <a:prstGeom prst="rect">
            <a:avLst/>
          </a:prstGeom>
          <a:solidFill>
            <a:schemeClr val="bg1"/>
          </a:solidFill>
        </p:spPr>
        <p:txBody>
          <a:bodyPr wrap="square">
            <a:spAutoFit/>
          </a:bodyPr>
          <a:lstStyle/>
          <a:p>
            <a:pPr algn="l"/>
            <a:r>
              <a:rPr lang="ja-JP" altLang="en-US" b="1" u="sng">
                <a:solidFill>
                  <a:srgbClr val="000000"/>
                </a:solidFill>
              </a:rPr>
              <a:t>仲介者の役割の変化</a:t>
            </a:r>
          </a:p>
        </p:txBody>
      </p:sp>
      <p:sp>
        <p:nvSpPr>
          <p:cNvPr id="13" name="テキスト ボックス 12">
            <a:extLst>
              <a:ext uri="{FF2B5EF4-FFF2-40B4-BE49-F238E27FC236}">
                <a16:creationId xmlns:a16="http://schemas.microsoft.com/office/drawing/2014/main" id="{C4F7F9F1-B6F0-A905-4656-45F84D05CAB4}"/>
              </a:ext>
            </a:extLst>
          </p:cNvPr>
          <p:cNvSpPr txBox="1"/>
          <p:nvPr/>
        </p:nvSpPr>
        <p:spPr>
          <a:xfrm>
            <a:off x="1462526" y="2903303"/>
            <a:ext cx="7262648" cy="923330"/>
          </a:xfrm>
          <a:prstGeom prst="rect">
            <a:avLst/>
          </a:prstGeom>
          <a:noFill/>
        </p:spPr>
        <p:txBody>
          <a:bodyPr wrap="square">
            <a:spAutoFit/>
          </a:bodyPr>
          <a:lstStyle/>
          <a:p>
            <a:r>
              <a:rPr lang="ja-JP" altLang="en-US"/>
              <a:t>プラットフォームは大規模で非効率な仲介業者を追い出す一方で、小規模かつ俊敏なサービス提供者が直接ユーザーにサービスを届けられるようになった</a:t>
            </a:r>
          </a:p>
        </p:txBody>
      </p:sp>
      <p:sp>
        <p:nvSpPr>
          <p:cNvPr id="15" name="テキスト ボックス 14">
            <a:extLst>
              <a:ext uri="{FF2B5EF4-FFF2-40B4-BE49-F238E27FC236}">
                <a16:creationId xmlns:a16="http://schemas.microsoft.com/office/drawing/2014/main" id="{45A6D795-9979-5748-FB5F-BE7E6E026CA3}"/>
              </a:ext>
            </a:extLst>
          </p:cNvPr>
          <p:cNvSpPr txBox="1"/>
          <p:nvPr/>
        </p:nvSpPr>
        <p:spPr>
          <a:xfrm>
            <a:off x="537615" y="3864361"/>
            <a:ext cx="3121573" cy="369332"/>
          </a:xfrm>
          <a:prstGeom prst="rect">
            <a:avLst/>
          </a:prstGeom>
          <a:solidFill>
            <a:schemeClr val="bg1"/>
          </a:solidFill>
        </p:spPr>
        <p:txBody>
          <a:bodyPr wrap="square">
            <a:spAutoFit/>
          </a:bodyPr>
          <a:lstStyle/>
          <a:p>
            <a:r>
              <a:rPr lang="ja-JP" altLang="en-US" b="1" u="sng">
                <a:solidFill>
                  <a:srgbClr val="000000"/>
                </a:solidFill>
                <a:latin typeface="-webkit-standard"/>
              </a:rPr>
              <a:t>社会的評価の仕組みの変化</a:t>
            </a:r>
            <a:endParaRPr lang="en" altLang="ja-JP" b="1" u="sng" dirty="0"/>
          </a:p>
        </p:txBody>
      </p:sp>
      <p:sp>
        <p:nvSpPr>
          <p:cNvPr id="18" name="テキスト ボックス 17">
            <a:extLst>
              <a:ext uri="{FF2B5EF4-FFF2-40B4-BE49-F238E27FC236}">
                <a16:creationId xmlns:a16="http://schemas.microsoft.com/office/drawing/2014/main" id="{7A614B9A-0BF2-1292-9337-B147794EFA6F}"/>
              </a:ext>
            </a:extLst>
          </p:cNvPr>
          <p:cNvSpPr txBox="1"/>
          <p:nvPr/>
        </p:nvSpPr>
        <p:spPr>
          <a:xfrm>
            <a:off x="6262581" y="3833250"/>
            <a:ext cx="2052690" cy="369332"/>
          </a:xfrm>
          <a:prstGeom prst="rect">
            <a:avLst/>
          </a:prstGeom>
          <a:solidFill>
            <a:schemeClr val="bg1"/>
          </a:solidFill>
        </p:spPr>
        <p:txBody>
          <a:bodyPr wrap="square">
            <a:spAutoFit/>
          </a:bodyPr>
          <a:lstStyle/>
          <a:p>
            <a:pPr algn="l"/>
            <a:r>
              <a:rPr lang="ja-JP" altLang="en-US" b="1" u="sng">
                <a:solidFill>
                  <a:srgbClr val="000000"/>
                </a:solidFill>
              </a:rPr>
              <a:t>経済構造の変化</a:t>
            </a:r>
          </a:p>
        </p:txBody>
      </p:sp>
      <p:grpSp>
        <p:nvGrpSpPr>
          <p:cNvPr id="19" name="グループ化 18">
            <a:extLst>
              <a:ext uri="{FF2B5EF4-FFF2-40B4-BE49-F238E27FC236}">
                <a16:creationId xmlns:a16="http://schemas.microsoft.com/office/drawing/2014/main" id="{8C50D78A-04C1-1E1A-F50C-0C4A228F43DE}"/>
              </a:ext>
            </a:extLst>
          </p:cNvPr>
          <p:cNvGrpSpPr/>
          <p:nvPr/>
        </p:nvGrpSpPr>
        <p:grpSpPr>
          <a:xfrm>
            <a:off x="8698899" y="1562792"/>
            <a:ext cx="3200897" cy="1866208"/>
            <a:chOff x="8796092" y="1562792"/>
            <a:chExt cx="3910921" cy="2250060"/>
          </a:xfrm>
        </p:grpSpPr>
        <p:pic>
          <p:nvPicPr>
            <p:cNvPr id="4100" name="Picture 4" descr="画像が生成されました">
              <a:extLst>
                <a:ext uri="{FF2B5EF4-FFF2-40B4-BE49-F238E27FC236}">
                  <a16:creationId xmlns:a16="http://schemas.microsoft.com/office/drawing/2014/main" id="{7D48F535-3110-C615-7139-3DC974A323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369" r="51816" b="15554"/>
            <a:stretch/>
          </p:blipFill>
          <p:spPr bwMode="auto">
            <a:xfrm>
              <a:off x="8796092" y="1566734"/>
              <a:ext cx="1801484" cy="22461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画像が生成されました">
              <a:extLst>
                <a:ext uri="{FF2B5EF4-FFF2-40B4-BE49-F238E27FC236}">
                  <a16:creationId xmlns:a16="http://schemas.microsoft.com/office/drawing/2014/main" id="{9AF72D09-7086-255D-AD6D-DBEB4343AB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564" t="26507" r="168" b="18620"/>
            <a:stretch/>
          </p:blipFill>
          <p:spPr bwMode="auto">
            <a:xfrm>
              <a:off x="10598583" y="1562792"/>
              <a:ext cx="2108430" cy="224611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a:extLst>
              <a:ext uri="{FF2B5EF4-FFF2-40B4-BE49-F238E27FC236}">
                <a16:creationId xmlns:a16="http://schemas.microsoft.com/office/drawing/2014/main" id="{4B617BBA-DC74-3086-A415-00F77B98B787}"/>
              </a:ext>
            </a:extLst>
          </p:cNvPr>
          <p:cNvSpPr/>
          <p:nvPr/>
        </p:nvSpPr>
        <p:spPr>
          <a:xfrm>
            <a:off x="6491729" y="2515346"/>
            <a:ext cx="5517815" cy="95411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5" name="角丸四角形 4">
            <a:extLst>
              <a:ext uri="{FF2B5EF4-FFF2-40B4-BE49-F238E27FC236}">
                <a16:creationId xmlns:a16="http://schemas.microsoft.com/office/drawing/2014/main" id="{F1B8EB97-9762-1141-CA52-D2046673E4A1}"/>
              </a:ext>
            </a:extLst>
          </p:cNvPr>
          <p:cNvSpPr/>
          <p:nvPr/>
        </p:nvSpPr>
        <p:spPr>
          <a:xfrm>
            <a:off x="470640" y="2551180"/>
            <a:ext cx="5551789" cy="1057567"/>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29" name="正方形/長方形 28">
            <a:extLst>
              <a:ext uri="{FF2B5EF4-FFF2-40B4-BE49-F238E27FC236}">
                <a16:creationId xmlns:a16="http://schemas.microsoft.com/office/drawing/2014/main" id="{7E84933A-2249-654F-E941-48E09B1273C8}"/>
              </a:ext>
            </a:extLst>
          </p:cNvPr>
          <p:cNvSpPr/>
          <p:nvPr/>
        </p:nvSpPr>
        <p:spPr>
          <a:xfrm>
            <a:off x="674249" y="316679"/>
            <a:ext cx="10706778" cy="10338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2" name="Title 1"/>
          <p:cNvSpPr>
            <a:spLocks noGrp="1"/>
          </p:cNvSpPr>
          <p:nvPr>
            <p:ph type="title"/>
          </p:nvPr>
        </p:nvSpPr>
        <p:spPr>
          <a:xfrm>
            <a:off x="1793602" y="228600"/>
            <a:ext cx="8229600" cy="1143000"/>
          </a:xfrm>
        </p:spPr>
        <p:txBody>
          <a:bodyPr/>
          <a:lstStyle/>
          <a:p>
            <a:r>
              <a:rPr lang="ja-JP" altLang="en-US" b="0" i="0" u="none" strike="noStrike">
                <a:solidFill>
                  <a:srgbClr val="000000"/>
                </a:solidFill>
                <a:effectLst/>
                <a:latin typeface="-webkit-standard"/>
              </a:rPr>
              <a:t>市場の統合（</a:t>
            </a:r>
            <a:r>
              <a:rPr lang="en" altLang="ja-JP" b="0" i="0" u="none" strike="noStrike" dirty="0">
                <a:solidFill>
                  <a:srgbClr val="000000"/>
                </a:solidFill>
                <a:effectLst/>
                <a:latin typeface="-webkit-standard"/>
              </a:rPr>
              <a:t>Market Aggregation</a:t>
            </a:r>
            <a:r>
              <a:rPr lang="ja-JP" altLang="en" b="0" i="0" u="none" strike="noStrike">
                <a:solidFill>
                  <a:srgbClr val="000000"/>
                </a:solidFill>
                <a:effectLst/>
                <a:latin typeface="-webkit-standard"/>
              </a:rPr>
              <a:t>）</a:t>
            </a:r>
            <a:endParaRPr dirty="0"/>
          </a:p>
        </p:txBody>
      </p:sp>
      <p:sp>
        <p:nvSpPr>
          <p:cNvPr id="7" name="テキスト ボックス 6">
            <a:extLst>
              <a:ext uri="{FF2B5EF4-FFF2-40B4-BE49-F238E27FC236}">
                <a16:creationId xmlns:a16="http://schemas.microsoft.com/office/drawing/2014/main" id="{B5BF4F51-C7AB-1E0A-C4D8-DBAF5032570D}"/>
              </a:ext>
            </a:extLst>
          </p:cNvPr>
          <p:cNvSpPr txBox="1"/>
          <p:nvPr/>
        </p:nvSpPr>
        <p:spPr>
          <a:xfrm>
            <a:off x="789864" y="1366346"/>
            <a:ext cx="10836166" cy="430887"/>
          </a:xfrm>
          <a:prstGeom prst="rect">
            <a:avLst/>
          </a:prstGeom>
          <a:noFill/>
        </p:spPr>
        <p:txBody>
          <a:bodyPr wrap="square">
            <a:spAutoFit/>
          </a:bodyPr>
          <a:lstStyle/>
          <a:p>
            <a:r>
              <a:rPr lang="ja-JP" altLang="en-US" sz="2200" b="1"/>
              <a:t>プラットフォームが分散した個人や組織のために、中央集権的な市場を提供するプロセス </a:t>
            </a:r>
          </a:p>
        </p:txBody>
      </p:sp>
      <p:sp>
        <p:nvSpPr>
          <p:cNvPr id="10" name="テキスト ボックス 9">
            <a:extLst>
              <a:ext uri="{FF2B5EF4-FFF2-40B4-BE49-F238E27FC236}">
                <a16:creationId xmlns:a16="http://schemas.microsoft.com/office/drawing/2014/main" id="{FA73BED5-884F-8E3E-DB92-4D883C0EE570}"/>
              </a:ext>
            </a:extLst>
          </p:cNvPr>
          <p:cNvSpPr txBox="1"/>
          <p:nvPr/>
        </p:nvSpPr>
        <p:spPr>
          <a:xfrm>
            <a:off x="470639" y="1902373"/>
            <a:ext cx="11612474" cy="369332"/>
          </a:xfrm>
          <a:prstGeom prst="rect">
            <a:avLst/>
          </a:prstGeom>
          <a:noFill/>
        </p:spPr>
        <p:txBody>
          <a:bodyPr wrap="none" rtlCol="0">
            <a:spAutoFit/>
          </a:bodyPr>
          <a:lstStyle/>
          <a:p>
            <a:r>
              <a:rPr lang="ja-JP" altLang="en-US" b="1" u="sng"/>
              <a:t>従来の問題点</a:t>
            </a:r>
            <a:r>
              <a:rPr lang="ja-JP" altLang="en-US" u="sng"/>
              <a:t>：</a:t>
            </a:r>
            <a:r>
              <a:rPr lang="ja-JP" altLang="en-US"/>
              <a:t>プラットフォームの</a:t>
            </a:r>
            <a:r>
              <a:rPr lang="ja-JP" altLang="en-US">
                <a:solidFill>
                  <a:srgbClr val="000000"/>
                </a:solidFill>
                <a:latin typeface="-webkit-standard"/>
              </a:rPr>
              <a:t>利用者はバラバラに取引を行い、</a:t>
            </a:r>
            <a:r>
              <a:rPr lang="ja-JP" altLang="en-US" b="1">
                <a:solidFill>
                  <a:srgbClr val="000000"/>
                </a:solidFill>
              </a:rPr>
              <a:t>市場データや価格情報へのアクセスが困難</a:t>
            </a:r>
            <a:r>
              <a:rPr lang="ja-JP" altLang="en-US">
                <a:solidFill>
                  <a:srgbClr val="000000"/>
                </a:solidFill>
                <a:latin typeface="-webkit-standard"/>
              </a:rPr>
              <a:t>だった</a:t>
            </a:r>
            <a:endParaRPr lang="ja-JP" altLang="en-US"/>
          </a:p>
        </p:txBody>
      </p:sp>
      <p:sp>
        <p:nvSpPr>
          <p:cNvPr id="12" name="テキスト ボックス 11">
            <a:extLst>
              <a:ext uri="{FF2B5EF4-FFF2-40B4-BE49-F238E27FC236}">
                <a16:creationId xmlns:a16="http://schemas.microsoft.com/office/drawing/2014/main" id="{BB2F8F24-9627-0C79-7219-15D46C91061C}"/>
              </a:ext>
            </a:extLst>
          </p:cNvPr>
          <p:cNvSpPr txBox="1"/>
          <p:nvPr/>
        </p:nvSpPr>
        <p:spPr>
          <a:xfrm>
            <a:off x="470640" y="2686972"/>
            <a:ext cx="5625361" cy="923330"/>
          </a:xfrm>
          <a:prstGeom prst="rect">
            <a:avLst/>
          </a:prstGeom>
          <a:noFill/>
        </p:spPr>
        <p:txBody>
          <a:bodyPr wrap="square">
            <a:spAutoFit/>
          </a:bodyPr>
          <a:lstStyle/>
          <a:p>
            <a:r>
              <a:rPr lang="ja-JP" altLang="en-US"/>
              <a:t>さまざまなバス会社が州間・州内・その他の路線で運行しており、バスの種類も多岐にわたり、料金も非常にばらつきがあった</a:t>
            </a:r>
          </a:p>
        </p:txBody>
      </p:sp>
      <p:sp>
        <p:nvSpPr>
          <p:cNvPr id="13" name="右矢印 12">
            <a:extLst>
              <a:ext uri="{FF2B5EF4-FFF2-40B4-BE49-F238E27FC236}">
                <a16:creationId xmlns:a16="http://schemas.microsoft.com/office/drawing/2014/main" id="{3E6CEDB9-6459-4B50-411F-898802468C99}"/>
              </a:ext>
            </a:extLst>
          </p:cNvPr>
          <p:cNvSpPr/>
          <p:nvPr/>
        </p:nvSpPr>
        <p:spPr>
          <a:xfrm>
            <a:off x="569146" y="3766356"/>
            <a:ext cx="777766" cy="4624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15" name="テキスト ボックス 14">
            <a:extLst>
              <a:ext uri="{FF2B5EF4-FFF2-40B4-BE49-F238E27FC236}">
                <a16:creationId xmlns:a16="http://schemas.microsoft.com/office/drawing/2014/main" id="{E5DD564B-1D2F-97CF-8DB6-FDBD1EF31546}"/>
              </a:ext>
            </a:extLst>
          </p:cNvPr>
          <p:cNvSpPr txBox="1"/>
          <p:nvPr/>
        </p:nvSpPr>
        <p:spPr>
          <a:xfrm>
            <a:off x="1346912" y="3692827"/>
            <a:ext cx="4675516" cy="646331"/>
          </a:xfrm>
          <a:prstGeom prst="rect">
            <a:avLst/>
          </a:prstGeom>
          <a:noFill/>
        </p:spPr>
        <p:txBody>
          <a:bodyPr wrap="square">
            <a:spAutoFit/>
          </a:bodyPr>
          <a:lstStyle/>
          <a:p>
            <a:r>
              <a:rPr lang="ja-JP" altLang="en-US"/>
              <a:t>消費者の検索コストや意思決定の負担がとても大きい</a:t>
            </a:r>
          </a:p>
        </p:txBody>
      </p:sp>
      <p:sp>
        <p:nvSpPr>
          <p:cNvPr id="19" name="テキスト ボックス 18">
            <a:extLst>
              <a:ext uri="{FF2B5EF4-FFF2-40B4-BE49-F238E27FC236}">
                <a16:creationId xmlns:a16="http://schemas.microsoft.com/office/drawing/2014/main" id="{4CE50BB4-CEE9-5DD8-239C-888509BFD7D9}"/>
              </a:ext>
            </a:extLst>
          </p:cNvPr>
          <p:cNvSpPr txBox="1"/>
          <p:nvPr/>
        </p:nvSpPr>
        <p:spPr>
          <a:xfrm>
            <a:off x="6457753" y="2515345"/>
            <a:ext cx="5625361" cy="923330"/>
          </a:xfrm>
          <a:prstGeom prst="rect">
            <a:avLst/>
          </a:prstGeom>
          <a:noFill/>
        </p:spPr>
        <p:txBody>
          <a:bodyPr wrap="square">
            <a:spAutoFit/>
          </a:bodyPr>
          <a:lstStyle/>
          <a:p>
            <a:r>
              <a:rPr lang="en" altLang="ja-JP" dirty="0"/>
              <a:t>redBus </a:t>
            </a:r>
            <a:r>
              <a:rPr lang="ja-JP" altLang="en-US"/>
              <a:t>というプラットフォーム企業が、インド中のバス運営会社の情報を集約し、中央集約型の「プラグ・アンド・プレイ」インフラを提供した</a:t>
            </a:r>
            <a:endParaRPr lang="en-US" altLang="ja-JP" dirty="0"/>
          </a:p>
        </p:txBody>
      </p:sp>
      <p:sp>
        <p:nvSpPr>
          <p:cNvPr id="20" name="右矢印 19">
            <a:extLst>
              <a:ext uri="{FF2B5EF4-FFF2-40B4-BE49-F238E27FC236}">
                <a16:creationId xmlns:a16="http://schemas.microsoft.com/office/drawing/2014/main" id="{707D7B22-D828-A440-914C-646B8C137577}"/>
              </a:ext>
            </a:extLst>
          </p:cNvPr>
          <p:cNvSpPr/>
          <p:nvPr/>
        </p:nvSpPr>
        <p:spPr>
          <a:xfrm>
            <a:off x="6565298" y="3564047"/>
            <a:ext cx="777766" cy="4624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23" name="テキスト ボックス 22">
            <a:extLst>
              <a:ext uri="{FF2B5EF4-FFF2-40B4-BE49-F238E27FC236}">
                <a16:creationId xmlns:a16="http://schemas.microsoft.com/office/drawing/2014/main" id="{E2BB0CF8-EACA-E210-4396-1B99FEEB0E5E}"/>
              </a:ext>
            </a:extLst>
          </p:cNvPr>
          <p:cNvSpPr txBox="1"/>
          <p:nvPr/>
        </p:nvSpPr>
        <p:spPr>
          <a:xfrm>
            <a:off x="7322045" y="3562470"/>
            <a:ext cx="4847349" cy="646331"/>
          </a:xfrm>
          <a:prstGeom prst="rect">
            <a:avLst/>
          </a:prstGeom>
          <a:noFill/>
        </p:spPr>
        <p:txBody>
          <a:bodyPr wrap="square">
            <a:spAutoFit/>
          </a:bodyPr>
          <a:lstStyle/>
          <a:p>
            <a:r>
              <a:rPr lang="ja-JP" altLang="en-US"/>
              <a:t>消費者はより迅速で簡単、かつ安価な意思決定</a:t>
            </a:r>
            <a:endParaRPr lang="en-US" altLang="ja-JP" dirty="0"/>
          </a:p>
          <a:p>
            <a:r>
              <a:rPr lang="ja-JP" altLang="en-US"/>
              <a:t>が可能になった</a:t>
            </a:r>
          </a:p>
        </p:txBody>
      </p:sp>
      <p:sp>
        <p:nvSpPr>
          <p:cNvPr id="27" name="テキスト ボックス 26">
            <a:extLst>
              <a:ext uri="{FF2B5EF4-FFF2-40B4-BE49-F238E27FC236}">
                <a16:creationId xmlns:a16="http://schemas.microsoft.com/office/drawing/2014/main" id="{97D005D0-7C4D-26DE-A503-EE3AC3ACD840}"/>
              </a:ext>
            </a:extLst>
          </p:cNvPr>
          <p:cNvSpPr txBox="1"/>
          <p:nvPr/>
        </p:nvSpPr>
        <p:spPr>
          <a:xfrm>
            <a:off x="569759" y="4431677"/>
            <a:ext cx="11414235" cy="646331"/>
          </a:xfrm>
          <a:prstGeom prst="rect">
            <a:avLst/>
          </a:prstGeom>
          <a:noFill/>
        </p:spPr>
        <p:txBody>
          <a:bodyPr wrap="square">
            <a:spAutoFit/>
          </a:bodyPr>
          <a:lstStyle/>
          <a:p>
            <a:r>
              <a:rPr lang="ja-JP" altLang="en-US"/>
              <a:t>・</a:t>
            </a:r>
            <a:r>
              <a:rPr lang="en" altLang="ja-JP" dirty="0"/>
              <a:t>Amazon Marketplace</a:t>
            </a:r>
            <a:r>
              <a:rPr lang="ja-JP" altLang="en"/>
              <a:t>、</a:t>
            </a:r>
            <a:r>
              <a:rPr lang="en" altLang="ja-JP" dirty="0"/>
              <a:t>Alibaba</a:t>
            </a:r>
            <a:r>
              <a:rPr lang="ja-JP" altLang="en"/>
              <a:t>、</a:t>
            </a:r>
            <a:r>
              <a:rPr lang="en" altLang="ja-JP" dirty="0"/>
              <a:t>Etsy </a:t>
            </a:r>
            <a:r>
              <a:rPr lang="ja-JP" altLang="en-US"/>
              <a:t>などのオンラインサイトでは、世界中のベンダーが何千種類もの商品を提供でき、</a:t>
            </a:r>
          </a:p>
          <a:p>
            <a:r>
              <a:rPr lang="ja-JP" altLang="en-US"/>
              <a:t>消費者にとっては世界規模の商品にアクセスできる </a:t>
            </a:r>
          </a:p>
        </p:txBody>
      </p:sp>
      <p:sp>
        <p:nvSpPr>
          <p:cNvPr id="28" name="テキスト ボックス 27">
            <a:extLst>
              <a:ext uri="{FF2B5EF4-FFF2-40B4-BE49-F238E27FC236}">
                <a16:creationId xmlns:a16="http://schemas.microsoft.com/office/drawing/2014/main" id="{4AEC202A-8785-503F-D2E8-EA251CAF981F}"/>
              </a:ext>
            </a:extLst>
          </p:cNvPr>
          <p:cNvSpPr txBox="1"/>
          <p:nvPr/>
        </p:nvSpPr>
        <p:spPr>
          <a:xfrm>
            <a:off x="569146" y="5076993"/>
            <a:ext cx="11439285" cy="646331"/>
          </a:xfrm>
          <a:prstGeom prst="rect">
            <a:avLst/>
          </a:prstGeom>
          <a:noFill/>
        </p:spPr>
        <p:txBody>
          <a:bodyPr wrap="none" rtlCol="0">
            <a:spAutoFit/>
          </a:bodyPr>
          <a:lstStyle/>
          <a:p>
            <a:r>
              <a:rPr lang="ja-JP" altLang="en-US"/>
              <a:t>・</a:t>
            </a:r>
            <a:r>
              <a:rPr lang="en" altLang="ja-JP" dirty="0"/>
              <a:t>Upwork </a:t>
            </a:r>
            <a:r>
              <a:rPr lang="ja-JP" altLang="en-US"/>
              <a:t>のようなサービスプラットフォームでは、何千人ものスキルを持ったプロフェッショナルが</a:t>
            </a:r>
            <a:r>
              <a:rPr lang="en-US" altLang="ja-JP" dirty="0"/>
              <a:t>1</a:t>
            </a:r>
            <a:r>
              <a:rPr lang="ja-JP" altLang="en-US"/>
              <a:t>つの場所に集まり、</a:t>
            </a:r>
          </a:p>
          <a:p>
            <a:r>
              <a:rPr lang="ja-JP" altLang="en-US"/>
              <a:t>採用担当者が簡単に比較・評価・雇用できる仕組みが整えられている</a:t>
            </a:r>
          </a:p>
        </p:txBody>
      </p:sp>
      <p:sp>
        <p:nvSpPr>
          <p:cNvPr id="4" name="テキスト ボックス 3">
            <a:extLst>
              <a:ext uri="{FF2B5EF4-FFF2-40B4-BE49-F238E27FC236}">
                <a16:creationId xmlns:a16="http://schemas.microsoft.com/office/drawing/2014/main" id="{54994519-DECC-3466-CC7C-ABCC5E0B419D}"/>
              </a:ext>
            </a:extLst>
          </p:cNvPr>
          <p:cNvSpPr txBox="1"/>
          <p:nvPr/>
        </p:nvSpPr>
        <p:spPr>
          <a:xfrm>
            <a:off x="569145" y="2366513"/>
            <a:ext cx="1915510" cy="369332"/>
          </a:xfrm>
          <a:prstGeom prst="rect">
            <a:avLst/>
          </a:prstGeom>
          <a:solidFill>
            <a:schemeClr val="bg1"/>
          </a:solidFill>
        </p:spPr>
        <p:txBody>
          <a:bodyPr wrap="square">
            <a:spAutoFit/>
          </a:bodyPr>
          <a:lstStyle/>
          <a:p>
            <a:r>
              <a:rPr lang="ja-JP" altLang="en-US" b="1" u="sng"/>
              <a:t>インドのバス交通</a:t>
            </a:r>
          </a:p>
        </p:txBody>
      </p:sp>
      <p:sp>
        <p:nvSpPr>
          <p:cNvPr id="9" name="テキスト ボックス 8">
            <a:extLst>
              <a:ext uri="{FF2B5EF4-FFF2-40B4-BE49-F238E27FC236}">
                <a16:creationId xmlns:a16="http://schemas.microsoft.com/office/drawing/2014/main" id="{0D8BFF10-1DC3-8F79-27C8-70AE81BF889E}"/>
              </a:ext>
            </a:extLst>
          </p:cNvPr>
          <p:cNvSpPr txBox="1"/>
          <p:nvPr/>
        </p:nvSpPr>
        <p:spPr>
          <a:xfrm>
            <a:off x="569145" y="5748098"/>
            <a:ext cx="11048454" cy="830997"/>
          </a:xfrm>
          <a:prstGeom prst="rect">
            <a:avLst/>
          </a:prstGeom>
          <a:noFill/>
        </p:spPr>
        <p:txBody>
          <a:bodyPr wrap="square">
            <a:spAutoFit/>
          </a:bodyPr>
          <a:lstStyle/>
          <a:p>
            <a:r>
              <a:rPr lang="ja-JP" altLang="en-US" sz="2400">
                <a:solidFill>
                  <a:srgbClr val="000000"/>
                </a:solidFill>
                <a:latin typeface="-webkit-standard"/>
              </a:rPr>
              <a:t>プラットフォームは、</a:t>
            </a:r>
            <a:r>
              <a:rPr lang="ja-JP" altLang="en-US" sz="2400" b="1">
                <a:solidFill>
                  <a:srgbClr val="000000"/>
                </a:solidFill>
                <a:latin typeface="-webkit-standard"/>
              </a:rPr>
              <a:t>分散</a:t>
            </a:r>
            <a:r>
              <a:rPr lang="ja-JP" altLang="en-US" sz="2400">
                <a:solidFill>
                  <a:srgbClr val="000000"/>
                </a:solidFill>
                <a:latin typeface="-webkit-standard"/>
              </a:rPr>
              <a:t>していた取引や情報を</a:t>
            </a:r>
            <a:r>
              <a:rPr lang="ja-JP" altLang="en-US" sz="2400" b="1">
                <a:solidFill>
                  <a:srgbClr val="000000"/>
                </a:solidFill>
                <a:latin typeface="-webkit-standard"/>
              </a:rPr>
              <a:t>集約</a:t>
            </a:r>
            <a:r>
              <a:rPr lang="ja-JP" altLang="en-US" sz="2400">
                <a:solidFill>
                  <a:srgbClr val="000000"/>
                </a:solidFill>
                <a:latin typeface="-webkit-standard"/>
              </a:rPr>
              <a:t>し、参加者にとっての「探す」「選ぶ」「決める」コストを削減することで、より効率的な市場を創り出している</a:t>
            </a:r>
            <a:endParaRPr lang="ja-JP"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EE8D0E88-D570-C9DF-B5E4-806EA31DE355}"/>
              </a:ext>
            </a:extLst>
          </p:cNvPr>
          <p:cNvSpPr/>
          <p:nvPr/>
        </p:nvSpPr>
        <p:spPr>
          <a:xfrm>
            <a:off x="481392" y="4106788"/>
            <a:ext cx="11465443" cy="214641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ja-JP" altLang="en-US" sz="2400" dirty="0">
                <a:solidFill>
                  <a:schemeClr val="tx1"/>
                </a:solidFill>
              </a:rPr>
              <a:t>プラットフォーム型ビジネスは、既存企業を破壊し、</a:t>
            </a:r>
            <a:r>
              <a:rPr lang="ja-JP" altLang="en-US" sz="2400" b="1" dirty="0">
                <a:solidFill>
                  <a:schemeClr val="tx1"/>
                </a:solidFill>
              </a:rPr>
              <a:t>価値創造や消費者行動を大きく変革している。</a:t>
            </a:r>
            <a:endParaRPr lang="en-US" altLang="ja-JP" sz="2400" b="1" dirty="0">
              <a:solidFill>
                <a:schemeClr val="tx1"/>
              </a:solidFill>
            </a:endParaRPr>
          </a:p>
          <a:p>
            <a:pPr marL="342900" indent="-342900">
              <a:buFont typeface="Arial" panose="020B0604020202020204" pitchFamily="34" charset="0"/>
              <a:buChar char="•"/>
            </a:pPr>
            <a:endParaRPr lang="en-US" altLang="ja-JP" sz="2400" dirty="0">
              <a:solidFill>
                <a:schemeClr val="tx1"/>
              </a:solidFill>
            </a:endParaRPr>
          </a:p>
          <a:p>
            <a:pPr marL="342900" indent="-342900">
              <a:buFont typeface="Arial" panose="020B0604020202020204" pitchFamily="34" charset="0"/>
              <a:buChar char="•"/>
            </a:pPr>
            <a:r>
              <a:rPr lang="ja-JP" altLang="en-US" sz="2400" dirty="0">
                <a:solidFill>
                  <a:schemeClr val="tx1"/>
                </a:solidFill>
              </a:rPr>
              <a:t>産業の仕組みを大きく変え、従来のビジネスの形を崩している。</a:t>
            </a:r>
            <a:endParaRPr kumimoji="1" lang="ja-JP" altLang="en-US" sz="2400" dirty="0">
              <a:solidFill>
                <a:schemeClr val="tx1"/>
              </a:solidFill>
            </a:endParaRPr>
          </a:p>
        </p:txBody>
      </p:sp>
      <p:sp>
        <p:nvSpPr>
          <p:cNvPr id="2" name="タイトル 1">
            <a:extLst>
              <a:ext uri="{FF2B5EF4-FFF2-40B4-BE49-F238E27FC236}">
                <a16:creationId xmlns:a16="http://schemas.microsoft.com/office/drawing/2014/main" id="{6519E921-F239-0F84-F916-E9FE4878C928}"/>
              </a:ext>
            </a:extLst>
          </p:cNvPr>
          <p:cNvSpPr>
            <a:spLocks noGrp="1"/>
          </p:cNvSpPr>
          <p:nvPr>
            <p:ph type="title"/>
          </p:nvPr>
        </p:nvSpPr>
        <p:spPr/>
        <p:txBody>
          <a:bodyPr/>
          <a:lstStyle/>
          <a:p>
            <a:r>
              <a:rPr kumimoji="1" lang="ja-JP" altLang="en-US" dirty="0"/>
              <a:t>プラットフォーム型ビジネスの影響</a:t>
            </a:r>
          </a:p>
        </p:txBody>
      </p:sp>
      <p:pic>
        <p:nvPicPr>
          <p:cNvPr id="9" name="図 8">
            <a:extLst>
              <a:ext uri="{FF2B5EF4-FFF2-40B4-BE49-F238E27FC236}">
                <a16:creationId xmlns:a16="http://schemas.microsoft.com/office/drawing/2014/main" id="{335F05A2-1CA6-BD24-B9F3-8FFAFC1CF63D}"/>
              </a:ext>
            </a:extLst>
          </p:cNvPr>
          <p:cNvPicPr>
            <a:picLocks noChangeAspect="1"/>
          </p:cNvPicPr>
          <p:nvPr/>
        </p:nvPicPr>
        <p:blipFill>
          <a:blip r:embed="rId3"/>
          <a:stretch>
            <a:fillRect/>
          </a:stretch>
        </p:blipFill>
        <p:spPr>
          <a:xfrm>
            <a:off x="1723305" y="1403216"/>
            <a:ext cx="2280801" cy="2376713"/>
          </a:xfrm>
          <a:prstGeom prst="rect">
            <a:avLst/>
          </a:prstGeom>
        </p:spPr>
      </p:pic>
      <p:pic>
        <p:nvPicPr>
          <p:cNvPr id="11" name="図 10">
            <a:extLst>
              <a:ext uri="{FF2B5EF4-FFF2-40B4-BE49-F238E27FC236}">
                <a16:creationId xmlns:a16="http://schemas.microsoft.com/office/drawing/2014/main" id="{5597F61A-7BF0-33A1-407E-F0405780185C}"/>
              </a:ext>
            </a:extLst>
          </p:cNvPr>
          <p:cNvPicPr>
            <a:picLocks noChangeAspect="1"/>
          </p:cNvPicPr>
          <p:nvPr/>
        </p:nvPicPr>
        <p:blipFill>
          <a:blip r:embed="rId4"/>
          <a:stretch>
            <a:fillRect/>
          </a:stretch>
        </p:blipFill>
        <p:spPr>
          <a:xfrm>
            <a:off x="6214114" y="2017547"/>
            <a:ext cx="3248655" cy="1148052"/>
          </a:xfrm>
          <a:prstGeom prst="rect">
            <a:avLst/>
          </a:prstGeom>
        </p:spPr>
      </p:pic>
    </p:spTree>
    <p:extLst>
      <p:ext uri="{BB962C8B-B14F-4D97-AF65-F5344CB8AC3E}">
        <p14:creationId xmlns:p14="http://schemas.microsoft.com/office/powerpoint/2010/main" val="2964877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C74A54-97B6-F7D8-A449-A7C990F02A1A}"/>
              </a:ext>
            </a:extLst>
          </p:cNvPr>
          <p:cNvSpPr>
            <a:spLocks noGrp="1"/>
          </p:cNvSpPr>
          <p:nvPr>
            <p:ph type="title"/>
          </p:nvPr>
        </p:nvSpPr>
        <p:spPr/>
        <p:txBody>
          <a:bodyPr/>
          <a:lstStyle/>
          <a:p>
            <a:r>
              <a:rPr lang="ja-JP" altLang="en-US" b="1" u="sng" dirty="0"/>
              <a:t>目次</a:t>
            </a:r>
            <a:endParaRPr kumimoji="1" lang="ja-JP" altLang="en-US" b="1" u="sng" dirty="0"/>
          </a:p>
        </p:txBody>
      </p:sp>
      <p:sp>
        <p:nvSpPr>
          <p:cNvPr id="3" name="コンテンツ プレースホルダー 2">
            <a:extLst>
              <a:ext uri="{FF2B5EF4-FFF2-40B4-BE49-F238E27FC236}">
                <a16:creationId xmlns:a16="http://schemas.microsoft.com/office/drawing/2014/main" id="{0E59A69A-5070-081E-032B-398BDE948EB3}"/>
              </a:ext>
            </a:extLst>
          </p:cNvPr>
          <p:cNvSpPr>
            <a:spLocks noGrp="1"/>
          </p:cNvSpPr>
          <p:nvPr>
            <p:ph idx="1"/>
          </p:nvPr>
        </p:nvSpPr>
        <p:spPr>
          <a:xfrm>
            <a:off x="882868" y="1559294"/>
            <a:ext cx="6902669" cy="4351338"/>
          </a:xfrm>
        </p:spPr>
        <p:txBody>
          <a:bodyPr>
            <a:noAutofit/>
          </a:bodyPr>
          <a:lstStyle/>
          <a:p>
            <a:pPr rtl="0">
              <a:spcBef>
                <a:spcPts val="1000"/>
              </a:spcBef>
              <a:buNone/>
            </a:pPr>
            <a:r>
              <a:rPr lang="en-US" altLang="ja-JP" sz="1600" b="0" i="0" u="none" strike="noStrike" dirty="0">
                <a:solidFill>
                  <a:srgbClr val="000000"/>
                </a:solidFill>
                <a:effectLst/>
              </a:rPr>
              <a:t>INTRODUCTION</a:t>
            </a:r>
            <a:endParaRPr lang="en-US" altLang="ja-JP" sz="1600" b="0" dirty="0">
              <a:effectLst/>
            </a:endParaRPr>
          </a:p>
          <a:p>
            <a:pPr rtl="0">
              <a:spcBef>
                <a:spcPts val="1000"/>
              </a:spcBef>
              <a:buNone/>
            </a:pPr>
            <a:r>
              <a:rPr lang="en-US" altLang="ja-JP" sz="1600" b="0" i="0" u="none" strike="noStrike" dirty="0">
                <a:solidFill>
                  <a:srgbClr val="000000"/>
                </a:solidFill>
                <a:effectLst/>
              </a:rPr>
              <a:t>A CAPSURE HISTORY OF DIGITAL DISRUPTION</a:t>
            </a:r>
            <a:endParaRPr lang="en-US" altLang="ja-JP" sz="1600" b="0" dirty="0">
              <a:effectLst/>
            </a:endParaRPr>
          </a:p>
          <a:p>
            <a:pPr rtl="0">
              <a:spcBef>
                <a:spcPts val="1000"/>
              </a:spcBef>
              <a:buNone/>
            </a:pPr>
            <a:r>
              <a:rPr lang="en-US" altLang="ja-JP" sz="1600" b="0" i="0" u="none" strike="noStrike" dirty="0">
                <a:solidFill>
                  <a:srgbClr val="000000"/>
                </a:solidFill>
                <a:effectLst/>
              </a:rPr>
              <a:t>HOW PLATFORMS EAT PIPELINES</a:t>
            </a:r>
            <a:endParaRPr lang="en-US" altLang="ja-JP" sz="1600" b="0" dirty="0">
              <a:effectLst/>
            </a:endParaRPr>
          </a:p>
          <a:p>
            <a:pPr rtl="0">
              <a:buNone/>
            </a:pPr>
            <a:endParaRPr lang="en-US" altLang="ja-JP" sz="1600" b="0" i="0" u="none" strike="noStrike" dirty="0">
              <a:solidFill>
                <a:srgbClr val="000000"/>
              </a:solidFill>
              <a:effectLst/>
            </a:endParaRPr>
          </a:p>
          <a:p>
            <a:pPr rtl="0">
              <a:buNone/>
            </a:pPr>
            <a:endParaRPr lang="en-US" altLang="ja-JP" sz="1600" b="0" i="0" u="none" strike="noStrike" dirty="0">
              <a:solidFill>
                <a:srgbClr val="000000"/>
              </a:solidFill>
              <a:effectLst/>
            </a:endParaRPr>
          </a:p>
          <a:p>
            <a:pPr rtl="0">
              <a:buNone/>
            </a:pPr>
            <a:r>
              <a:rPr lang="en-US" altLang="ja-JP" sz="1600" b="0" i="0" u="none" strike="noStrike" dirty="0">
                <a:solidFill>
                  <a:srgbClr val="000000"/>
                </a:solidFill>
                <a:effectLst/>
              </a:rPr>
              <a:t>THE IMPACTS OF PLATFORM DISRUPTION ON VALUE CREATION,</a:t>
            </a:r>
          </a:p>
          <a:p>
            <a:pPr rtl="0">
              <a:buNone/>
            </a:pPr>
            <a:r>
              <a:rPr lang="en-US" altLang="ja-JP" sz="1600" b="0" i="0" u="none" strike="noStrike" dirty="0">
                <a:solidFill>
                  <a:srgbClr val="000000"/>
                </a:solidFill>
                <a:effectLst/>
              </a:rPr>
              <a:t> VALUE CONSUMPTION, AND QUALITY CONTROL</a:t>
            </a:r>
            <a:endParaRPr lang="en-US" altLang="ja-JP" sz="1600" b="0" dirty="0">
              <a:effectLst/>
            </a:endParaRPr>
          </a:p>
          <a:p>
            <a:pPr rtl="0">
              <a:buNone/>
            </a:pPr>
            <a:r>
              <a:rPr lang="en-US" altLang="ja-JP" sz="1600" b="0" i="0" u="none" strike="noStrike" dirty="0">
                <a:solidFill>
                  <a:srgbClr val="000000"/>
                </a:solidFill>
                <a:effectLst/>
              </a:rPr>
              <a:t>STRUCTURAL IMPACTS OF PLATFORM DISRUPTION</a:t>
            </a:r>
            <a:endParaRPr lang="en-US" altLang="ja-JP" sz="1600" b="0" dirty="0">
              <a:effectLst/>
            </a:endParaRPr>
          </a:p>
          <a:p>
            <a:pPr rtl="0">
              <a:spcAft>
                <a:spcPts val="1200"/>
              </a:spcAft>
              <a:buNone/>
            </a:pPr>
            <a:endParaRPr lang="en-US" altLang="ja-JP" sz="1600" dirty="0"/>
          </a:p>
          <a:p>
            <a:pPr marL="0" rtl="0">
              <a:spcAft>
                <a:spcPts val="1200"/>
              </a:spcAft>
              <a:buNone/>
            </a:pPr>
            <a:br>
              <a:rPr lang="en-US" altLang="ja-JP" sz="1600" dirty="0"/>
            </a:br>
            <a:r>
              <a:rPr lang="en-US" altLang="ja-JP" sz="1600" dirty="0"/>
              <a:t>THE INCUMBENTS FIGHT BACK: PIPELINES BECOMING PLATFORMS</a:t>
            </a:r>
          </a:p>
          <a:p>
            <a:pPr rtl="0">
              <a:spcAft>
                <a:spcPts val="1200"/>
              </a:spcAft>
              <a:buNone/>
            </a:pPr>
            <a:r>
              <a:rPr lang="en-US" altLang="ja-JP" sz="1600" dirty="0"/>
              <a:t>TAKEAWAYS FROM CHAPTER FOUR</a:t>
            </a:r>
          </a:p>
          <a:p>
            <a:pPr rtl="0">
              <a:spcAft>
                <a:spcPts val="1200"/>
              </a:spcAft>
              <a:buNone/>
            </a:pPr>
            <a:br>
              <a:rPr lang="en-US" altLang="ja-JP" sz="1600" dirty="0"/>
            </a:br>
            <a:endParaRPr kumimoji="1" lang="ja-JP" altLang="en-US" sz="1600" dirty="0"/>
          </a:p>
        </p:txBody>
      </p:sp>
      <p:sp>
        <p:nvSpPr>
          <p:cNvPr id="8" name="テキスト ボックス 7">
            <a:extLst>
              <a:ext uri="{FF2B5EF4-FFF2-40B4-BE49-F238E27FC236}">
                <a16:creationId xmlns:a16="http://schemas.microsoft.com/office/drawing/2014/main" id="{DD6FFC4A-8038-99ED-B081-B93F1F2208A8}"/>
              </a:ext>
            </a:extLst>
          </p:cNvPr>
          <p:cNvSpPr txBox="1"/>
          <p:nvPr/>
        </p:nvSpPr>
        <p:spPr>
          <a:xfrm>
            <a:off x="9012621" y="1902974"/>
            <a:ext cx="2091559" cy="369332"/>
          </a:xfrm>
          <a:prstGeom prst="rect">
            <a:avLst/>
          </a:prstGeom>
          <a:noFill/>
        </p:spPr>
        <p:txBody>
          <a:bodyPr wrap="square" rtlCol="0">
            <a:spAutoFit/>
          </a:bodyPr>
          <a:lstStyle/>
          <a:p>
            <a:r>
              <a:rPr kumimoji="1" lang="ja-JP" altLang="en-US" dirty="0"/>
              <a:t>桑原</a:t>
            </a:r>
          </a:p>
        </p:txBody>
      </p:sp>
      <p:sp>
        <p:nvSpPr>
          <p:cNvPr id="9" name="テキスト ボックス 8">
            <a:extLst>
              <a:ext uri="{FF2B5EF4-FFF2-40B4-BE49-F238E27FC236}">
                <a16:creationId xmlns:a16="http://schemas.microsoft.com/office/drawing/2014/main" id="{CB51503B-1201-FC91-D9A6-0843370C91F7}"/>
              </a:ext>
            </a:extLst>
          </p:cNvPr>
          <p:cNvSpPr txBox="1"/>
          <p:nvPr/>
        </p:nvSpPr>
        <p:spPr>
          <a:xfrm>
            <a:off x="9170277" y="5193215"/>
            <a:ext cx="1524000" cy="369332"/>
          </a:xfrm>
          <a:prstGeom prst="rect">
            <a:avLst/>
          </a:prstGeom>
          <a:noFill/>
        </p:spPr>
        <p:txBody>
          <a:bodyPr wrap="square" rtlCol="0">
            <a:spAutoFit/>
          </a:bodyPr>
          <a:lstStyle/>
          <a:p>
            <a:r>
              <a:rPr kumimoji="1" lang="ja-JP" altLang="en-US" dirty="0"/>
              <a:t>黒柳</a:t>
            </a:r>
          </a:p>
        </p:txBody>
      </p:sp>
      <p:sp>
        <p:nvSpPr>
          <p:cNvPr id="10" name="テキスト ボックス 9">
            <a:extLst>
              <a:ext uri="{FF2B5EF4-FFF2-40B4-BE49-F238E27FC236}">
                <a16:creationId xmlns:a16="http://schemas.microsoft.com/office/drawing/2014/main" id="{50F0312F-85D5-5A56-1E4E-D72D3C472766}"/>
              </a:ext>
            </a:extLst>
          </p:cNvPr>
          <p:cNvSpPr txBox="1"/>
          <p:nvPr/>
        </p:nvSpPr>
        <p:spPr>
          <a:xfrm>
            <a:off x="9112469" y="3521587"/>
            <a:ext cx="1424151" cy="369332"/>
          </a:xfrm>
          <a:prstGeom prst="rect">
            <a:avLst/>
          </a:prstGeom>
          <a:noFill/>
        </p:spPr>
        <p:txBody>
          <a:bodyPr wrap="square" rtlCol="0">
            <a:spAutoFit/>
          </a:bodyPr>
          <a:lstStyle/>
          <a:p>
            <a:r>
              <a:rPr kumimoji="1" lang="ja-JP" altLang="en-US"/>
              <a:t>侯</a:t>
            </a:r>
            <a:endParaRPr kumimoji="1" lang="ja-JP" altLang="en-US" dirty="0"/>
          </a:p>
        </p:txBody>
      </p:sp>
      <p:sp>
        <p:nvSpPr>
          <p:cNvPr id="7" name="右中かっこ 6">
            <a:extLst>
              <a:ext uri="{FF2B5EF4-FFF2-40B4-BE49-F238E27FC236}">
                <a16:creationId xmlns:a16="http://schemas.microsoft.com/office/drawing/2014/main" id="{80B69BD4-BFC7-0D17-283A-FE716B11A3BC}"/>
              </a:ext>
            </a:extLst>
          </p:cNvPr>
          <p:cNvSpPr/>
          <p:nvPr/>
        </p:nvSpPr>
        <p:spPr>
          <a:xfrm>
            <a:off x="8040414" y="1559294"/>
            <a:ext cx="378372" cy="108404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1" name="右中かっこ 10">
            <a:extLst>
              <a:ext uri="{FF2B5EF4-FFF2-40B4-BE49-F238E27FC236}">
                <a16:creationId xmlns:a16="http://schemas.microsoft.com/office/drawing/2014/main" id="{4E50448D-68EE-E471-3D7B-40EC49CA1032}"/>
              </a:ext>
            </a:extLst>
          </p:cNvPr>
          <p:cNvSpPr/>
          <p:nvPr/>
        </p:nvSpPr>
        <p:spPr>
          <a:xfrm>
            <a:off x="8040414" y="3191767"/>
            <a:ext cx="378372" cy="108404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12" name="右中かっこ 11">
            <a:extLst>
              <a:ext uri="{FF2B5EF4-FFF2-40B4-BE49-F238E27FC236}">
                <a16:creationId xmlns:a16="http://schemas.microsoft.com/office/drawing/2014/main" id="{5DE25C9C-6FEA-A278-5F24-06170DF04018}"/>
              </a:ext>
            </a:extLst>
          </p:cNvPr>
          <p:cNvSpPr/>
          <p:nvPr/>
        </p:nvSpPr>
        <p:spPr>
          <a:xfrm>
            <a:off x="8082455" y="4873386"/>
            <a:ext cx="378372" cy="108404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400990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9FC97C-2FAF-84A8-8573-55F60B84583D}"/>
              </a:ext>
            </a:extLst>
          </p:cNvPr>
          <p:cNvSpPr>
            <a:spLocks noGrp="1"/>
          </p:cNvSpPr>
          <p:nvPr>
            <p:ph type="title"/>
          </p:nvPr>
        </p:nvSpPr>
        <p:spPr/>
        <p:txBody>
          <a:bodyPr/>
          <a:lstStyle/>
          <a:p>
            <a:r>
              <a:rPr kumimoji="1" lang="ja-JP" altLang="en-US" dirty="0"/>
              <a:t>既存企業の戦略</a:t>
            </a:r>
          </a:p>
        </p:txBody>
      </p:sp>
      <p:grpSp>
        <p:nvGrpSpPr>
          <p:cNvPr id="6" name="グループ化 5">
            <a:extLst>
              <a:ext uri="{FF2B5EF4-FFF2-40B4-BE49-F238E27FC236}">
                <a16:creationId xmlns:a16="http://schemas.microsoft.com/office/drawing/2014/main" id="{18E09EBA-DC55-366F-178C-BB868B50DADB}"/>
              </a:ext>
            </a:extLst>
          </p:cNvPr>
          <p:cNvGrpSpPr/>
          <p:nvPr/>
        </p:nvGrpSpPr>
        <p:grpSpPr>
          <a:xfrm>
            <a:off x="174240" y="1431126"/>
            <a:ext cx="10902021" cy="2550999"/>
            <a:chOff x="850049" y="1646603"/>
            <a:chExt cx="9777950" cy="3203312"/>
          </a:xfrm>
          <a:solidFill>
            <a:schemeClr val="bg1"/>
          </a:solidFill>
        </p:grpSpPr>
        <p:sp>
          <p:nvSpPr>
            <p:cNvPr id="4" name="四角形: 角を丸くする 3">
              <a:extLst>
                <a:ext uri="{FF2B5EF4-FFF2-40B4-BE49-F238E27FC236}">
                  <a16:creationId xmlns:a16="http://schemas.microsoft.com/office/drawing/2014/main" id="{C7A7AE1C-E994-6863-F4D3-3794AD06A422}"/>
                </a:ext>
              </a:extLst>
            </p:cNvPr>
            <p:cNvSpPr/>
            <p:nvPr/>
          </p:nvSpPr>
          <p:spPr>
            <a:xfrm>
              <a:off x="850049" y="1646603"/>
              <a:ext cx="9777950" cy="320331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34" charset="-128"/>
                <a:cs typeface="+mn-cs"/>
              </a:endParaRPr>
            </a:p>
          </p:txBody>
        </p:sp>
        <p:sp>
          <p:nvSpPr>
            <p:cNvPr id="5" name="テキスト ボックス 4">
              <a:extLst>
                <a:ext uri="{FF2B5EF4-FFF2-40B4-BE49-F238E27FC236}">
                  <a16:creationId xmlns:a16="http://schemas.microsoft.com/office/drawing/2014/main" id="{CCD9D862-08A5-0D18-E244-94CEFB9B3E71}"/>
                </a:ext>
              </a:extLst>
            </p:cNvPr>
            <p:cNvSpPr txBox="1"/>
            <p:nvPr/>
          </p:nvSpPr>
          <p:spPr>
            <a:xfrm>
              <a:off x="1147369" y="1834623"/>
              <a:ext cx="8794548" cy="2368617"/>
            </a:xfrm>
            <a:prstGeom prst="rect">
              <a:avLst/>
            </a:prstGeom>
            <a:grp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既存企業は必ずしもプラットフォームの影響を受けて淘汰されていくわけではない。</a:t>
              </a:r>
              <a:endPar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プラットフォームビジネスに対抗するためにビジネスモデルを見直す必要がある。</a:t>
              </a:r>
              <a:endPar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p:txBody>
        </p:sp>
      </p:grpSp>
      <p:pic>
        <p:nvPicPr>
          <p:cNvPr id="8" name="図 7">
            <a:extLst>
              <a:ext uri="{FF2B5EF4-FFF2-40B4-BE49-F238E27FC236}">
                <a16:creationId xmlns:a16="http://schemas.microsoft.com/office/drawing/2014/main" id="{0CA4713C-A16A-B6EA-2783-ABB01E360D39}"/>
              </a:ext>
            </a:extLst>
          </p:cNvPr>
          <p:cNvPicPr>
            <a:picLocks noChangeAspect="1"/>
          </p:cNvPicPr>
          <p:nvPr/>
        </p:nvPicPr>
        <p:blipFill>
          <a:blip r:embed="rId2"/>
          <a:stretch>
            <a:fillRect/>
          </a:stretch>
        </p:blipFill>
        <p:spPr>
          <a:xfrm>
            <a:off x="8221579" y="4272219"/>
            <a:ext cx="2949399" cy="2266122"/>
          </a:xfrm>
          <a:prstGeom prst="rect">
            <a:avLst/>
          </a:prstGeom>
        </p:spPr>
      </p:pic>
      <p:grpSp>
        <p:nvGrpSpPr>
          <p:cNvPr id="11" name="グループ化 10">
            <a:extLst>
              <a:ext uri="{FF2B5EF4-FFF2-40B4-BE49-F238E27FC236}">
                <a16:creationId xmlns:a16="http://schemas.microsoft.com/office/drawing/2014/main" id="{4E3F4405-18DE-B22F-A2B0-7E3F10085033}"/>
              </a:ext>
            </a:extLst>
          </p:cNvPr>
          <p:cNvGrpSpPr/>
          <p:nvPr/>
        </p:nvGrpSpPr>
        <p:grpSpPr>
          <a:xfrm>
            <a:off x="1021021" y="4820214"/>
            <a:ext cx="6840598" cy="1226415"/>
            <a:chOff x="1835368" y="4597994"/>
            <a:chExt cx="5929041" cy="909980"/>
          </a:xfrm>
          <a:solidFill>
            <a:schemeClr val="accent6">
              <a:lumMod val="20000"/>
              <a:lumOff val="80000"/>
            </a:schemeClr>
          </a:solidFill>
        </p:grpSpPr>
        <p:sp>
          <p:nvSpPr>
            <p:cNvPr id="9" name="吹き出し: 角を丸めた四角形 8">
              <a:extLst>
                <a:ext uri="{FF2B5EF4-FFF2-40B4-BE49-F238E27FC236}">
                  <a16:creationId xmlns:a16="http://schemas.microsoft.com/office/drawing/2014/main" id="{5A63EE4A-DE4A-2252-03A8-289D47CED3B7}"/>
                </a:ext>
              </a:extLst>
            </p:cNvPr>
            <p:cNvSpPr/>
            <p:nvPr/>
          </p:nvSpPr>
          <p:spPr>
            <a:xfrm>
              <a:off x="1835368" y="4597994"/>
              <a:ext cx="5929041" cy="909980"/>
            </a:xfrm>
            <a:prstGeom prst="wedgeRoundRectCallout">
              <a:avLst>
                <a:gd name="adj1" fmla="val -36966"/>
                <a:gd name="adj2" fmla="val -148336"/>
                <a:gd name="adj3" fmla="val 16667"/>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34" charset="-128"/>
                <a:cs typeface="+mn-cs"/>
              </a:endParaRPr>
            </a:p>
          </p:txBody>
        </p:sp>
        <p:sp>
          <p:nvSpPr>
            <p:cNvPr id="10" name="テキスト ボックス 9">
              <a:extLst>
                <a:ext uri="{FF2B5EF4-FFF2-40B4-BE49-F238E27FC236}">
                  <a16:creationId xmlns:a16="http://schemas.microsoft.com/office/drawing/2014/main" id="{4BF5C140-9790-9D3C-88EF-88EEBD54E575}"/>
                </a:ext>
              </a:extLst>
            </p:cNvPr>
            <p:cNvSpPr txBox="1"/>
            <p:nvPr/>
          </p:nvSpPr>
          <p:spPr>
            <a:xfrm>
              <a:off x="2147362" y="4937027"/>
              <a:ext cx="5421087" cy="342549"/>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ナイキは新たなビジネスモデルに挑戦</a:t>
              </a:r>
            </a:p>
          </p:txBody>
        </p:sp>
      </p:grpSp>
    </p:spTree>
    <p:extLst>
      <p:ext uri="{BB962C8B-B14F-4D97-AF65-F5344CB8AC3E}">
        <p14:creationId xmlns:p14="http://schemas.microsoft.com/office/powerpoint/2010/main" val="1902213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5A145B-C1C4-21A6-E4CC-3BEFA5993432}"/>
              </a:ext>
            </a:extLst>
          </p:cNvPr>
          <p:cNvSpPr>
            <a:spLocks noGrp="1"/>
          </p:cNvSpPr>
          <p:nvPr>
            <p:ph type="title"/>
          </p:nvPr>
        </p:nvSpPr>
        <p:spPr/>
        <p:txBody>
          <a:bodyPr/>
          <a:lstStyle/>
          <a:p>
            <a:r>
              <a:rPr kumimoji="1" lang="ja-JP" altLang="en-US" dirty="0"/>
              <a:t>これまでのパイプライン企業戦略</a:t>
            </a:r>
          </a:p>
        </p:txBody>
      </p:sp>
      <p:grpSp>
        <p:nvGrpSpPr>
          <p:cNvPr id="6" name="グループ化 5">
            <a:extLst>
              <a:ext uri="{FF2B5EF4-FFF2-40B4-BE49-F238E27FC236}">
                <a16:creationId xmlns:a16="http://schemas.microsoft.com/office/drawing/2014/main" id="{202A64FF-8BA2-D2F2-2306-5A4830A9CA0B}"/>
              </a:ext>
            </a:extLst>
          </p:cNvPr>
          <p:cNvGrpSpPr/>
          <p:nvPr/>
        </p:nvGrpSpPr>
        <p:grpSpPr>
          <a:xfrm>
            <a:off x="273738" y="1544868"/>
            <a:ext cx="11368845" cy="3095157"/>
            <a:chOff x="395561" y="1544869"/>
            <a:chExt cx="11142187" cy="2829108"/>
          </a:xfrm>
        </p:grpSpPr>
        <p:sp>
          <p:nvSpPr>
            <p:cNvPr id="4" name="四角形: 角を丸くする 3">
              <a:extLst>
                <a:ext uri="{FF2B5EF4-FFF2-40B4-BE49-F238E27FC236}">
                  <a16:creationId xmlns:a16="http://schemas.microsoft.com/office/drawing/2014/main" id="{CF7D8B67-9DB2-7DE9-8D31-CFC11188E683}"/>
                </a:ext>
              </a:extLst>
            </p:cNvPr>
            <p:cNvSpPr/>
            <p:nvPr/>
          </p:nvSpPr>
          <p:spPr>
            <a:xfrm>
              <a:off x="395561" y="1544869"/>
              <a:ext cx="11142187" cy="282910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0BF55BD5-770C-1FF0-3A59-4EF9D3074264}"/>
                </a:ext>
              </a:extLst>
            </p:cNvPr>
            <p:cNvSpPr txBox="1"/>
            <p:nvPr/>
          </p:nvSpPr>
          <p:spPr>
            <a:xfrm>
              <a:off x="665744" y="1956686"/>
              <a:ext cx="10522552" cy="2109908"/>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kumimoji="1" lang="ja-JP" altLang="en-US" sz="2400" dirty="0"/>
                <a:t>垂直統合：上流のサプライヤーや下流のディストリビューターを買収する。</a:t>
              </a:r>
              <a:endParaRPr kumimoji="1" lang="en-US" altLang="ja-JP" sz="2400" dirty="0"/>
            </a:p>
            <a:p>
              <a:r>
                <a:rPr lang="ja-JP" altLang="en-US" sz="2400" dirty="0"/>
                <a:t>→コストの削減、品質管理など</a:t>
              </a:r>
              <a:endParaRPr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lang="ja-JP" altLang="en-US" sz="2400" dirty="0"/>
                <a:t>水平統合：「水平統合とは、特定の工程を担う複数の企業が一体化すること。」（引用：</a:t>
              </a:r>
              <a:r>
                <a:rPr lang="en-US" altLang="ja-JP" sz="2400" dirty="0"/>
                <a:t>NRI</a:t>
              </a:r>
              <a:r>
                <a:rPr lang="ja-JP" altLang="en-US" sz="2400" dirty="0"/>
                <a:t>）</a:t>
              </a:r>
              <a:endParaRPr lang="en-US" altLang="ja-JP" sz="2400" dirty="0"/>
            </a:p>
            <a:p>
              <a:r>
                <a:rPr kumimoji="1" lang="ja-JP" altLang="en-US" sz="2400" dirty="0"/>
                <a:t>→市場シェアの拡大、製品ラインナップ拡張による競争力の強化など</a:t>
              </a:r>
            </a:p>
          </p:txBody>
        </p:sp>
      </p:grpSp>
      <p:grpSp>
        <p:nvGrpSpPr>
          <p:cNvPr id="9" name="グループ化 8">
            <a:extLst>
              <a:ext uri="{FF2B5EF4-FFF2-40B4-BE49-F238E27FC236}">
                <a16:creationId xmlns:a16="http://schemas.microsoft.com/office/drawing/2014/main" id="{EBD627C0-9496-8A26-21DF-C911302498D4}"/>
              </a:ext>
            </a:extLst>
          </p:cNvPr>
          <p:cNvGrpSpPr/>
          <p:nvPr/>
        </p:nvGrpSpPr>
        <p:grpSpPr>
          <a:xfrm>
            <a:off x="1718140" y="4944749"/>
            <a:ext cx="9237188" cy="1415282"/>
            <a:chOff x="1718140" y="4944749"/>
            <a:chExt cx="9237188" cy="1415282"/>
          </a:xfrm>
        </p:grpSpPr>
        <p:sp>
          <p:nvSpPr>
            <p:cNvPr id="7" name="正方形/長方形 6">
              <a:extLst>
                <a:ext uri="{FF2B5EF4-FFF2-40B4-BE49-F238E27FC236}">
                  <a16:creationId xmlns:a16="http://schemas.microsoft.com/office/drawing/2014/main" id="{AAC5467F-E351-7264-B238-5D76C4FE3D7B}"/>
                </a:ext>
              </a:extLst>
            </p:cNvPr>
            <p:cNvSpPr/>
            <p:nvPr/>
          </p:nvSpPr>
          <p:spPr>
            <a:xfrm>
              <a:off x="1718140" y="4944749"/>
              <a:ext cx="9237188" cy="1415282"/>
            </a:xfrm>
            <a:prstGeom prst="rect">
              <a:avLst/>
            </a:prstGeom>
            <a:solidFill>
              <a:schemeClr val="bg1"/>
            </a:solid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0F89EBEC-CA56-F142-9F6B-240CAA3F6581}"/>
                </a:ext>
              </a:extLst>
            </p:cNvPr>
            <p:cNvSpPr txBox="1"/>
            <p:nvPr/>
          </p:nvSpPr>
          <p:spPr>
            <a:xfrm>
              <a:off x="2061768" y="5224311"/>
              <a:ext cx="8037401" cy="830997"/>
            </a:xfrm>
            <a:prstGeom prst="rect">
              <a:avLst/>
            </a:prstGeom>
            <a:noFill/>
          </p:spPr>
          <p:txBody>
            <a:bodyPr wrap="square" rtlCol="0">
              <a:spAutoFit/>
            </a:bodyPr>
            <a:lstStyle/>
            <a:p>
              <a:r>
                <a:rPr kumimoji="1" lang="ja-JP" altLang="en-US" sz="2400" dirty="0"/>
                <a:t>ナイキのようなパイプライン企業は伝統的にこの二つのいずれかで規模を拡大してきた。</a:t>
              </a:r>
            </a:p>
          </p:txBody>
        </p:sp>
      </p:grpSp>
    </p:spTree>
    <p:extLst>
      <p:ext uri="{BB962C8B-B14F-4D97-AF65-F5344CB8AC3E}">
        <p14:creationId xmlns:p14="http://schemas.microsoft.com/office/powerpoint/2010/main" val="4029407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8ABA033-9825-166D-5B5D-39CCF9247BB0}"/>
              </a:ext>
            </a:extLst>
          </p:cNvPr>
          <p:cNvPicPr>
            <a:picLocks noChangeAspect="1"/>
          </p:cNvPicPr>
          <p:nvPr/>
        </p:nvPicPr>
        <p:blipFill>
          <a:blip r:embed="rId3"/>
          <a:stretch>
            <a:fillRect/>
          </a:stretch>
        </p:blipFill>
        <p:spPr>
          <a:xfrm>
            <a:off x="6714273" y="838470"/>
            <a:ext cx="4702853" cy="2647941"/>
          </a:xfrm>
          <a:prstGeom prst="rect">
            <a:avLst/>
          </a:prstGeom>
        </p:spPr>
      </p:pic>
      <p:sp>
        <p:nvSpPr>
          <p:cNvPr id="2" name="タイトル 1">
            <a:extLst>
              <a:ext uri="{FF2B5EF4-FFF2-40B4-BE49-F238E27FC236}">
                <a16:creationId xmlns:a16="http://schemas.microsoft.com/office/drawing/2014/main" id="{1E6EAEBF-9972-8408-AF21-7E5EA011FC72}"/>
              </a:ext>
            </a:extLst>
          </p:cNvPr>
          <p:cNvSpPr>
            <a:spLocks noGrp="1"/>
          </p:cNvSpPr>
          <p:nvPr>
            <p:ph type="title"/>
          </p:nvPr>
        </p:nvSpPr>
        <p:spPr>
          <a:xfrm>
            <a:off x="442415" y="364204"/>
            <a:ext cx="10515600" cy="1325563"/>
          </a:xfrm>
        </p:spPr>
        <p:txBody>
          <a:bodyPr/>
          <a:lstStyle/>
          <a:p>
            <a:r>
              <a:rPr lang="ja-JP" altLang="en-US" dirty="0"/>
              <a:t>ナイキの戦略</a:t>
            </a:r>
            <a:endParaRPr kumimoji="1" lang="ja-JP" altLang="en-US" dirty="0"/>
          </a:p>
        </p:txBody>
      </p:sp>
      <p:grpSp>
        <p:nvGrpSpPr>
          <p:cNvPr id="8" name="グループ化 7">
            <a:extLst>
              <a:ext uri="{FF2B5EF4-FFF2-40B4-BE49-F238E27FC236}">
                <a16:creationId xmlns:a16="http://schemas.microsoft.com/office/drawing/2014/main" id="{91F3B25C-D85D-CE01-5BEF-1DCBFDBA3C80}"/>
              </a:ext>
            </a:extLst>
          </p:cNvPr>
          <p:cNvGrpSpPr/>
          <p:nvPr/>
        </p:nvGrpSpPr>
        <p:grpSpPr>
          <a:xfrm>
            <a:off x="226914" y="1609176"/>
            <a:ext cx="6010113" cy="4884621"/>
            <a:chOff x="436814" y="1492861"/>
            <a:chExt cx="11867493" cy="2195725"/>
          </a:xfrm>
        </p:grpSpPr>
        <p:sp>
          <p:nvSpPr>
            <p:cNvPr id="7" name="四角形: 角を丸くする 6">
              <a:extLst>
                <a:ext uri="{FF2B5EF4-FFF2-40B4-BE49-F238E27FC236}">
                  <a16:creationId xmlns:a16="http://schemas.microsoft.com/office/drawing/2014/main" id="{739E3C47-B534-E4A7-D041-C09CB6FC998E}"/>
                </a:ext>
              </a:extLst>
            </p:cNvPr>
            <p:cNvSpPr/>
            <p:nvPr/>
          </p:nvSpPr>
          <p:spPr>
            <a:xfrm>
              <a:off x="436814" y="1492861"/>
              <a:ext cx="11867493" cy="219572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34" charset="-128"/>
                <a:cs typeface="+mn-cs"/>
              </a:endParaRPr>
            </a:p>
          </p:txBody>
        </p:sp>
        <p:sp>
          <p:nvSpPr>
            <p:cNvPr id="6" name="テキスト ボックス 5">
              <a:extLst>
                <a:ext uri="{FF2B5EF4-FFF2-40B4-BE49-F238E27FC236}">
                  <a16:creationId xmlns:a16="http://schemas.microsoft.com/office/drawing/2014/main" id="{5FBD1CDD-44C2-28B3-64A9-4730AD06077F}"/>
                </a:ext>
              </a:extLst>
            </p:cNvPr>
            <p:cNvSpPr txBox="1"/>
            <p:nvPr/>
          </p:nvSpPr>
          <p:spPr>
            <a:xfrm>
              <a:off x="757145" y="1793855"/>
              <a:ext cx="10710711" cy="153569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2012</a:t>
              </a:r>
              <a:r>
                <a:rPr kumimoji="1" lang="ja-JP" altLang="en-US"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年に、歩数や消費カロリーなどといった、ユーザーのフィットネス活動を追跡する</a:t>
              </a:r>
              <a:r>
                <a:rPr kumimoji="1" lang="en-US" altLang="ja-JP" sz="2400" b="0" i="0" u="none" strike="noStrike" kern="1200" cap="none" spc="0" normalizeH="0" baseline="0" noProof="0" dirty="0" err="1">
                  <a:ln>
                    <a:noFill/>
                  </a:ln>
                  <a:solidFill>
                    <a:prstClr val="black"/>
                  </a:solidFill>
                  <a:effectLst/>
                  <a:uLnTx/>
                  <a:uFillTx/>
                  <a:latin typeface="游ゴシック" panose="02110004020202020204"/>
                  <a:ea typeface="游ゴシック" panose="020B0400000000000000" pitchFamily="34" charset="-128"/>
                  <a:cs typeface="+mn-cs"/>
                </a:rPr>
                <a:t>FuelBand</a:t>
              </a:r>
              <a:r>
                <a:rPr kumimoji="1" lang="ja-JP" altLang="en-US"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を発売した。</a:t>
              </a:r>
              <a:endPar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ほかの企業と同様に、スポーツやフィットネスに関連するアプリを開発している。</a:t>
              </a:r>
            </a:p>
          </p:txBody>
        </p:sp>
      </p:grpSp>
      <p:grpSp>
        <p:nvGrpSpPr>
          <p:cNvPr id="12" name="グループ化 11">
            <a:extLst>
              <a:ext uri="{FF2B5EF4-FFF2-40B4-BE49-F238E27FC236}">
                <a16:creationId xmlns:a16="http://schemas.microsoft.com/office/drawing/2014/main" id="{C6B2AE69-7177-7EAB-5D92-9453827F737A}"/>
              </a:ext>
            </a:extLst>
          </p:cNvPr>
          <p:cNvGrpSpPr/>
          <p:nvPr/>
        </p:nvGrpSpPr>
        <p:grpSpPr>
          <a:xfrm>
            <a:off x="6448544" y="4451780"/>
            <a:ext cx="5354315" cy="1757634"/>
            <a:chOff x="1586701" y="4729471"/>
            <a:chExt cx="9237188" cy="1415282"/>
          </a:xfrm>
        </p:grpSpPr>
        <p:sp>
          <p:nvSpPr>
            <p:cNvPr id="13" name="正方形/長方形 12">
              <a:extLst>
                <a:ext uri="{FF2B5EF4-FFF2-40B4-BE49-F238E27FC236}">
                  <a16:creationId xmlns:a16="http://schemas.microsoft.com/office/drawing/2014/main" id="{C86D215A-2EC5-366C-E382-3688B5522385}"/>
                </a:ext>
              </a:extLst>
            </p:cNvPr>
            <p:cNvSpPr/>
            <p:nvPr/>
          </p:nvSpPr>
          <p:spPr>
            <a:xfrm>
              <a:off x="1586701" y="4729471"/>
              <a:ext cx="9237188" cy="1415282"/>
            </a:xfrm>
            <a:prstGeom prst="rect">
              <a:avLst/>
            </a:prstGeom>
            <a:solidFill>
              <a:schemeClr val="bg1"/>
            </a:solid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34" charset="-128"/>
                <a:cs typeface="+mn-cs"/>
              </a:endParaRPr>
            </a:p>
          </p:txBody>
        </p:sp>
        <p:sp>
          <p:nvSpPr>
            <p:cNvPr id="14" name="テキスト ボックス 13">
              <a:extLst>
                <a:ext uri="{FF2B5EF4-FFF2-40B4-BE49-F238E27FC236}">
                  <a16:creationId xmlns:a16="http://schemas.microsoft.com/office/drawing/2014/main" id="{4ACF9B5C-A4D8-03AB-F412-F8A822315EFB}"/>
                </a:ext>
              </a:extLst>
            </p:cNvPr>
            <p:cNvSpPr txBox="1"/>
            <p:nvPr/>
          </p:nvSpPr>
          <p:spPr>
            <a:xfrm>
              <a:off x="2045133" y="5070203"/>
              <a:ext cx="8614135" cy="669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単なる製品ラインナップの拡張？</a:t>
              </a:r>
              <a:endPar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水平統合と変わらない？</a:t>
              </a:r>
            </a:p>
          </p:txBody>
        </p:sp>
      </p:grpSp>
      <p:sp>
        <p:nvSpPr>
          <p:cNvPr id="16" name="テキスト ボックス 15">
            <a:extLst>
              <a:ext uri="{FF2B5EF4-FFF2-40B4-BE49-F238E27FC236}">
                <a16:creationId xmlns:a16="http://schemas.microsoft.com/office/drawing/2014/main" id="{8B8CA592-4A7A-0D7D-17DA-F5F75972559F}"/>
              </a:ext>
            </a:extLst>
          </p:cNvPr>
          <p:cNvSpPr txBox="1"/>
          <p:nvPr/>
        </p:nvSpPr>
        <p:spPr>
          <a:xfrm>
            <a:off x="7571701" y="3682154"/>
            <a:ext cx="46202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err="1">
                <a:ln>
                  <a:noFill/>
                </a:ln>
                <a:solidFill>
                  <a:prstClr val="black"/>
                </a:solidFill>
                <a:effectLst/>
                <a:uLnTx/>
                <a:uFillTx/>
                <a:latin typeface="游ゴシック" panose="02110004020202020204"/>
                <a:ea typeface="游ゴシック" panose="020B0400000000000000" pitchFamily="34" charset="-128"/>
                <a:cs typeface="+mn-cs"/>
              </a:rPr>
              <a:t>FuelBand</a:t>
            </a: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2621900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C26FA1-5D97-DE19-B52E-D6CA937DA2E8}"/>
              </a:ext>
            </a:extLst>
          </p:cNvPr>
          <p:cNvSpPr>
            <a:spLocks noGrp="1"/>
          </p:cNvSpPr>
          <p:nvPr>
            <p:ph type="title"/>
          </p:nvPr>
        </p:nvSpPr>
        <p:spPr/>
        <p:txBody>
          <a:bodyPr/>
          <a:lstStyle/>
          <a:p>
            <a:r>
              <a:rPr kumimoji="1" lang="ja-JP" altLang="en-US" dirty="0"/>
              <a:t>製品の相互作用</a:t>
            </a:r>
          </a:p>
        </p:txBody>
      </p:sp>
      <p:grpSp>
        <p:nvGrpSpPr>
          <p:cNvPr id="7" name="グループ化 6">
            <a:extLst>
              <a:ext uri="{FF2B5EF4-FFF2-40B4-BE49-F238E27FC236}">
                <a16:creationId xmlns:a16="http://schemas.microsoft.com/office/drawing/2014/main" id="{906E132D-2E98-1FB1-224B-91E2D10098B1}"/>
              </a:ext>
            </a:extLst>
          </p:cNvPr>
          <p:cNvGrpSpPr/>
          <p:nvPr/>
        </p:nvGrpSpPr>
        <p:grpSpPr>
          <a:xfrm>
            <a:off x="357105" y="1496274"/>
            <a:ext cx="4991071" cy="5169521"/>
            <a:chOff x="559123" y="1560888"/>
            <a:chExt cx="4991071" cy="5169521"/>
          </a:xfrm>
        </p:grpSpPr>
        <p:sp>
          <p:nvSpPr>
            <p:cNvPr id="4" name="四角形: 角を丸くする 3">
              <a:extLst>
                <a:ext uri="{FF2B5EF4-FFF2-40B4-BE49-F238E27FC236}">
                  <a16:creationId xmlns:a16="http://schemas.microsoft.com/office/drawing/2014/main" id="{3FA47A9D-F21C-777C-1649-680785781AE9}"/>
                </a:ext>
              </a:extLst>
            </p:cNvPr>
            <p:cNvSpPr/>
            <p:nvPr/>
          </p:nvSpPr>
          <p:spPr>
            <a:xfrm>
              <a:off x="559123" y="1560888"/>
              <a:ext cx="4991071" cy="51695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7C8234C-2247-54D4-0341-CD3B77659BD7}"/>
                </a:ext>
              </a:extLst>
            </p:cNvPr>
            <p:cNvSpPr txBox="1"/>
            <p:nvPr/>
          </p:nvSpPr>
          <p:spPr>
            <a:xfrm>
              <a:off x="923576" y="2252822"/>
              <a:ext cx="4055543" cy="378565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t>ナイキの</a:t>
              </a:r>
              <a:r>
                <a:rPr kumimoji="1" lang="en-US" altLang="ja-JP" sz="2000" dirty="0" err="1"/>
                <a:t>FuelBand</a:t>
              </a:r>
              <a:r>
                <a:rPr kumimoji="1" lang="ja-JP" altLang="en-US" sz="2000" dirty="0"/>
                <a:t>につながったシューズやモバイルアプリは単なる別々の製品ではない。</a:t>
              </a:r>
              <a:endParaRPr kumimoji="1"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kumimoji="1" lang="ja-JP" altLang="en-US" sz="2000" b="1" dirty="0"/>
                <a:t>常に相互作用し、ユーザーに運動パフォーマンス、健康目標に関する情報を提供する。</a:t>
              </a:r>
              <a:endParaRPr kumimoji="1" lang="en-US" altLang="ja-JP" sz="2000" b="1"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kumimoji="1" lang="ja-JP" altLang="en-US" sz="2000" dirty="0"/>
                <a:t>従来のスポーツ用品メーカーと異なり、</a:t>
              </a:r>
              <a:r>
                <a:rPr kumimoji="1" lang="ja-JP" altLang="en-US" sz="2000" b="1" dirty="0"/>
                <a:t>ユーザーに関するデータを利用してユーザーのエコシステムを構築</a:t>
              </a:r>
              <a:r>
                <a:rPr kumimoji="1" lang="ja-JP" altLang="en-US" sz="2000" dirty="0"/>
                <a:t>している。</a:t>
              </a:r>
            </a:p>
          </p:txBody>
        </p:sp>
      </p:grpSp>
      <p:pic>
        <p:nvPicPr>
          <p:cNvPr id="6" name="図 5" descr="グラフィカル ユーザー インターフェイス が含まれている画像&#10;&#10;AI によって生成されたコンテンツは間違っている可能性があります。">
            <a:extLst>
              <a:ext uri="{FF2B5EF4-FFF2-40B4-BE49-F238E27FC236}">
                <a16:creationId xmlns:a16="http://schemas.microsoft.com/office/drawing/2014/main" id="{EDA6D0BD-A86B-A6E6-FFDA-8530EFAE7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366" y="267634"/>
            <a:ext cx="5950255" cy="3841148"/>
          </a:xfrm>
          <a:prstGeom prst="rect">
            <a:avLst/>
          </a:prstGeom>
        </p:spPr>
      </p:pic>
      <p:grpSp>
        <p:nvGrpSpPr>
          <p:cNvPr id="8" name="グループ化 7">
            <a:extLst>
              <a:ext uri="{FF2B5EF4-FFF2-40B4-BE49-F238E27FC236}">
                <a16:creationId xmlns:a16="http://schemas.microsoft.com/office/drawing/2014/main" id="{FD6F3298-1E1E-B57C-728D-8EE5425F11A5}"/>
              </a:ext>
            </a:extLst>
          </p:cNvPr>
          <p:cNvGrpSpPr/>
          <p:nvPr/>
        </p:nvGrpSpPr>
        <p:grpSpPr>
          <a:xfrm>
            <a:off x="5552061" y="4335591"/>
            <a:ext cx="6490920" cy="1080086"/>
            <a:chOff x="307825" y="4895586"/>
            <a:chExt cx="9237188" cy="1415282"/>
          </a:xfrm>
        </p:grpSpPr>
        <p:sp>
          <p:nvSpPr>
            <p:cNvPr id="9" name="正方形/長方形 8">
              <a:extLst>
                <a:ext uri="{FF2B5EF4-FFF2-40B4-BE49-F238E27FC236}">
                  <a16:creationId xmlns:a16="http://schemas.microsoft.com/office/drawing/2014/main" id="{B4349B46-AC5E-E40C-5F27-9348DB6F7FB7}"/>
                </a:ext>
              </a:extLst>
            </p:cNvPr>
            <p:cNvSpPr/>
            <p:nvPr/>
          </p:nvSpPr>
          <p:spPr>
            <a:xfrm>
              <a:off x="307825" y="4895586"/>
              <a:ext cx="9237188" cy="1415282"/>
            </a:xfrm>
            <a:prstGeom prst="rect">
              <a:avLst/>
            </a:prstGeom>
            <a:solidFill>
              <a:schemeClr val="bg1"/>
            </a:solid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B8B1DE85-9F8D-22F7-5A89-054796B31ED1}"/>
                </a:ext>
              </a:extLst>
            </p:cNvPr>
            <p:cNvSpPr txBox="1"/>
            <p:nvPr/>
          </p:nvSpPr>
          <p:spPr>
            <a:xfrm>
              <a:off x="597445" y="4956371"/>
              <a:ext cx="8377081" cy="1088890"/>
            </a:xfrm>
            <a:prstGeom prst="rect">
              <a:avLst/>
            </a:prstGeom>
            <a:noFill/>
          </p:spPr>
          <p:txBody>
            <a:bodyPr wrap="square" rtlCol="0">
              <a:spAutoFit/>
            </a:bodyPr>
            <a:lstStyle/>
            <a:p>
              <a:r>
                <a:rPr kumimoji="1" lang="ja-JP" altLang="en-US" sz="2400" dirty="0">
                  <a:solidFill>
                    <a:schemeClr val="tx2"/>
                  </a:solidFill>
                </a:rPr>
                <a:t>ユーザーに合った体験やユーザー同士をつなげて価値のある交流を生み出す！</a:t>
              </a:r>
            </a:p>
          </p:txBody>
        </p:sp>
      </p:grpSp>
      <p:sp>
        <p:nvSpPr>
          <p:cNvPr id="3" name="矢印: 下 2">
            <a:extLst>
              <a:ext uri="{FF2B5EF4-FFF2-40B4-BE49-F238E27FC236}">
                <a16:creationId xmlns:a16="http://schemas.microsoft.com/office/drawing/2014/main" id="{59178405-BEA3-F1CD-2740-DF8C15CE3FC5}"/>
              </a:ext>
            </a:extLst>
          </p:cNvPr>
          <p:cNvSpPr/>
          <p:nvPr/>
        </p:nvSpPr>
        <p:spPr>
          <a:xfrm>
            <a:off x="8301890" y="5618376"/>
            <a:ext cx="697583" cy="4524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0F49D42-FA3F-C80E-B0A1-F61447E9A6BD}"/>
              </a:ext>
            </a:extLst>
          </p:cNvPr>
          <p:cNvSpPr txBox="1"/>
          <p:nvPr/>
        </p:nvSpPr>
        <p:spPr>
          <a:xfrm>
            <a:off x="6372848" y="6211878"/>
            <a:ext cx="5462047" cy="461665"/>
          </a:xfrm>
          <a:prstGeom prst="rect">
            <a:avLst/>
          </a:prstGeom>
          <a:noFill/>
        </p:spPr>
        <p:txBody>
          <a:bodyPr wrap="square" rtlCol="0">
            <a:spAutoFit/>
          </a:bodyPr>
          <a:lstStyle/>
          <a:p>
            <a:r>
              <a:rPr kumimoji="1" lang="ja-JP" altLang="en-US" sz="2400" b="1" dirty="0">
                <a:solidFill>
                  <a:srgbClr val="FF0000"/>
                </a:solidFill>
              </a:rPr>
              <a:t>プラットフォームの構築</a:t>
            </a:r>
          </a:p>
        </p:txBody>
      </p:sp>
    </p:spTree>
    <p:extLst>
      <p:ext uri="{BB962C8B-B14F-4D97-AF65-F5344CB8AC3E}">
        <p14:creationId xmlns:p14="http://schemas.microsoft.com/office/powerpoint/2010/main" val="427639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56B56D1-ED66-11F0-5411-FCD683D7CF2B}"/>
              </a:ext>
            </a:extLst>
          </p:cNvPr>
          <p:cNvSpPr/>
          <p:nvPr/>
        </p:nvSpPr>
        <p:spPr>
          <a:xfrm>
            <a:off x="467833" y="1594885"/>
            <a:ext cx="11153553" cy="28623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34" charset="-128"/>
              <a:cs typeface="+mn-cs"/>
            </a:endParaRPr>
          </a:p>
        </p:txBody>
      </p:sp>
      <p:sp>
        <p:nvSpPr>
          <p:cNvPr id="2" name="タイトル 1">
            <a:extLst>
              <a:ext uri="{FF2B5EF4-FFF2-40B4-BE49-F238E27FC236}">
                <a16:creationId xmlns:a16="http://schemas.microsoft.com/office/drawing/2014/main" id="{B5157472-4E12-B69A-EAD7-98AA8628345D}"/>
              </a:ext>
            </a:extLst>
          </p:cNvPr>
          <p:cNvSpPr>
            <a:spLocks noGrp="1"/>
          </p:cNvSpPr>
          <p:nvPr>
            <p:ph type="title"/>
          </p:nvPr>
        </p:nvSpPr>
        <p:spPr/>
        <p:txBody>
          <a:bodyPr/>
          <a:lstStyle/>
          <a:p>
            <a:r>
              <a:rPr kumimoji="1" lang="ja-JP" altLang="en-US" dirty="0"/>
              <a:t>アンダーアーマーの例</a:t>
            </a:r>
          </a:p>
        </p:txBody>
      </p:sp>
      <p:sp>
        <p:nvSpPr>
          <p:cNvPr id="4" name="テキスト ボックス 3">
            <a:extLst>
              <a:ext uri="{FF2B5EF4-FFF2-40B4-BE49-F238E27FC236}">
                <a16:creationId xmlns:a16="http://schemas.microsoft.com/office/drawing/2014/main" id="{89A5AE94-26A9-BCEC-17C5-480FAAB1DE03}"/>
              </a:ext>
            </a:extLst>
          </p:cNvPr>
          <p:cNvSpPr txBox="1"/>
          <p:nvPr/>
        </p:nvSpPr>
        <p:spPr>
          <a:xfrm>
            <a:off x="663648" y="1812068"/>
            <a:ext cx="10957737" cy="286232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ナイキの競合であるアンダーアーマーも</a:t>
            </a:r>
            <a:r>
              <a:rPr kumimoji="1" lang="ja-JP" altLang="en-US" sz="2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エコステム構築を目指している。</a:t>
            </a:r>
            <a:endParaRPr kumimoji="1" lang="en-US" altLang="ja-JP" sz="2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２０１３年に運動の記録プラットフォームである</a:t>
            </a:r>
            <a:r>
              <a:rPr kumimoji="1" lang="en-US" altLang="ja-JP" sz="2400" b="0" i="0" u="none" strike="noStrike" kern="1200" cap="none" spc="0" normalizeH="0" baseline="0" noProof="0" dirty="0" err="1">
                <a:ln>
                  <a:noFill/>
                </a:ln>
                <a:solidFill>
                  <a:prstClr val="black"/>
                </a:solidFill>
                <a:effectLst/>
                <a:uLnTx/>
                <a:uFillTx/>
                <a:latin typeface="游ゴシック" panose="02110004020202020204"/>
                <a:ea typeface="游ゴシック" panose="020B0400000000000000" pitchFamily="34" charset="-128"/>
                <a:cs typeface="+mn-cs"/>
              </a:rPr>
              <a:t>MapMyFitness</a:t>
            </a:r>
            <a:r>
              <a:rPr kumimoji="1" lang="ja-JP" altLang="en-US"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を買収。</a:t>
            </a:r>
            <a:endPar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２０１５年には</a:t>
            </a:r>
            <a:r>
              <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MyFitnessPal</a:t>
            </a:r>
            <a:r>
              <a:rPr kumimoji="1" lang="ja-JP" altLang="en-US"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と</a:t>
            </a:r>
            <a:r>
              <a:rPr kumimoji="1" lang="en-US" altLang="ja-JP" sz="2400" b="0" i="0" u="none" strike="noStrike" kern="1200" cap="none" spc="0" normalizeH="0" baseline="0" noProof="0" dirty="0" err="1">
                <a:ln>
                  <a:noFill/>
                </a:ln>
                <a:solidFill>
                  <a:prstClr val="black"/>
                </a:solidFill>
                <a:effectLst/>
                <a:uLnTx/>
                <a:uFillTx/>
                <a:latin typeface="游ゴシック" panose="02110004020202020204"/>
                <a:ea typeface="游ゴシック" panose="020B0400000000000000" pitchFamily="34" charset="-128"/>
                <a:cs typeface="+mn-cs"/>
              </a:rPr>
              <a:t>Endomondo</a:t>
            </a:r>
            <a:r>
              <a:rPr kumimoji="1" lang="ja-JP" altLang="en-US"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という２つのフィットネスプラットフォームを買収。</a:t>
            </a:r>
            <a:endPar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p:txBody>
      </p:sp>
      <p:grpSp>
        <p:nvGrpSpPr>
          <p:cNvPr id="6" name="グループ化 5">
            <a:extLst>
              <a:ext uri="{FF2B5EF4-FFF2-40B4-BE49-F238E27FC236}">
                <a16:creationId xmlns:a16="http://schemas.microsoft.com/office/drawing/2014/main" id="{A345D284-BCC0-1FDB-47CB-396AC0D38142}"/>
              </a:ext>
            </a:extLst>
          </p:cNvPr>
          <p:cNvGrpSpPr/>
          <p:nvPr/>
        </p:nvGrpSpPr>
        <p:grpSpPr>
          <a:xfrm>
            <a:off x="663646" y="4674390"/>
            <a:ext cx="10864705" cy="1895312"/>
            <a:chOff x="1718140" y="4944749"/>
            <a:chExt cx="9237188" cy="1415282"/>
          </a:xfrm>
        </p:grpSpPr>
        <p:sp>
          <p:nvSpPr>
            <p:cNvPr id="7" name="正方形/長方形 6">
              <a:extLst>
                <a:ext uri="{FF2B5EF4-FFF2-40B4-BE49-F238E27FC236}">
                  <a16:creationId xmlns:a16="http://schemas.microsoft.com/office/drawing/2014/main" id="{EE6616D7-EB2A-C3A9-5661-F1BF0E19B8EE}"/>
                </a:ext>
              </a:extLst>
            </p:cNvPr>
            <p:cNvSpPr/>
            <p:nvPr/>
          </p:nvSpPr>
          <p:spPr>
            <a:xfrm>
              <a:off x="1718140" y="4944749"/>
              <a:ext cx="9237188" cy="1415282"/>
            </a:xfrm>
            <a:prstGeom prst="rect">
              <a:avLst/>
            </a:prstGeom>
            <a:solidFill>
              <a:schemeClr val="bg1"/>
            </a:solid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34" charset="-128"/>
                <a:cs typeface="+mn-cs"/>
              </a:endParaRPr>
            </a:p>
          </p:txBody>
        </p:sp>
        <p:sp>
          <p:nvSpPr>
            <p:cNvPr id="8" name="テキスト ボックス 7">
              <a:extLst>
                <a:ext uri="{FF2B5EF4-FFF2-40B4-BE49-F238E27FC236}">
                  <a16:creationId xmlns:a16="http://schemas.microsoft.com/office/drawing/2014/main" id="{B63ACF1E-96C8-91DD-CE47-02356AC69222}"/>
                </a:ext>
              </a:extLst>
            </p:cNvPr>
            <p:cNvSpPr txBox="1"/>
            <p:nvPr/>
          </p:nvSpPr>
          <p:spPr>
            <a:xfrm>
              <a:off x="2134087" y="5066336"/>
              <a:ext cx="8037401" cy="11721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買収された企業のどれもが</a:t>
              </a:r>
              <a:r>
                <a:rPr kumimoji="1" lang="ja-JP" altLang="en-US" sz="2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実際のデバイスをつくっていない！</a:t>
              </a:r>
              <a:endParaRPr kumimoji="1" lang="en-US" altLang="ja-JP" sz="2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34" charset="-128"/>
                  <a:cs typeface="+mn-cs"/>
                </a:rPr>
                <a:t>すべてがプラットフォームとデータ、そしてユーザーに関するものである！</a:t>
              </a:r>
            </a:p>
          </p:txBody>
        </p:sp>
      </p:grpSp>
    </p:spTree>
    <p:extLst>
      <p:ext uri="{BB962C8B-B14F-4D97-AF65-F5344CB8AC3E}">
        <p14:creationId xmlns:p14="http://schemas.microsoft.com/office/powerpoint/2010/main" val="1234797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C63E7C94-9E13-8019-87EB-48EC3DA78184}"/>
              </a:ext>
            </a:extLst>
          </p:cNvPr>
          <p:cNvSpPr/>
          <p:nvPr/>
        </p:nvSpPr>
        <p:spPr>
          <a:xfrm>
            <a:off x="446966" y="1375688"/>
            <a:ext cx="10717619" cy="18819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34" charset="-128"/>
              <a:cs typeface="+mn-cs"/>
            </a:endParaRPr>
          </a:p>
        </p:txBody>
      </p:sp>
      <p:sp>
        <p:nvSpPr>
          <p:cNvPr id="2" name="タイトル 1">
            <a:extLst>
              <a:ext uri="{FF2B5EF4-FFF2-40B4-BE49-F238E27FC236}">
                <a16:creationId xmlns:a16="http://schemas.microsoft.com/office/drawing/2014/main" id="{E814DD43-C35F-5A9B-DD74-B286EFA529B5}"/>
              </a:ext>
            </a:extLst>
          </p:cNvPr>
          <p:cNvSpPr>
            <a:spLocks noGrp="1"/>
          </p:cNvSpPr>
          <p:nvPr>
            <p:ph type="title"/>
          </p:nvPr>
        </p:nvSpPr>
        <p:spPr/>
        <p:txBody>
          <a:bodyPr/>
          <a:lstStyle/>
          <a:p>
            <a:r>
              <a:rPr lang="ja-JP" altLang="en-US" dirty="0"/>
              <a:t>マコーミック食品</a:t>
            </a:r>
            <a:r>
              <a:rPr kumimoji="1" lang="ja-JP" altLang="en-US" dirty="0"/>
              <a:t>の例</a:t>
            </a:r>
          </a:p>
        </p:txBody>
      </p:sp>
      <p:sp>
        <p:nvSpPr>
          <p:cNvPr id="8" name="テキスト ボックス 7">
            <a:extLst>
              <a:ext uri="{FF2B5EF4-FFF2-40B4-BE49-F238E27FC236}">
                <a16:creationId xmlns:a16="http://schemas.microsoft.com/office/drawing/2014/main" id="{082B2633-AC5F-F32A-404C-DA5150D0A2F0}"/>
              </a:ext>
            </a:extLst>
          </p:cNvPr>
          <p:cNvSpPr txBox="1"/>
          <p:nvPr/>
        </p:nvSpPr>
        <p:spPr>
          <a:xfrm>
            <a:off x="838200" y="1713450"/>
            <a:ext cx="9507279"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マコーミック食品は調味料を販売している。</a:t>
            </a:r>
            <a:endPar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2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調味料のフルラインをすでに出しており、成長が見込めない。</a:t>
            </a:r>
          </a:p>
        </p:txBody>
      </p:sp>
      <p:sp>
        <p:nvSpPr>
          <p:cNvPr id="9" name="矢印: 下 8">
            <a:extLst>
              <a:ext uri="{FF2B5EF4-FFF2-40B4-BE49-F238E27FC236}">
                <a16:creationId xmlns:a16="http://schemas.microsoft.com/office/drawing/2014/main" id="{C87CD041-B446-1D17-83CA-E682F470CE4D}"/>
              </a:ext>
            </a:extLst>
          </p:cNvPr>
          <p:cNvSpPr/>
          <p:nvPr/>
        </p:nvSpPr>
        <p:spPr>
          <a:xfrm>
            <a:off x="4712092" y="3418558"/>
            <a:ext cx="1956933" cy="12987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34" charset="-128"/>
              <a:cs typeface="+mn-cs"/>
            </a:endParaRPr>
          </a:p>
        </p:txBody>
      </p:sp>
      <p:sp>
        <p:nvSpPr>
          <p:cNvPr id="10" name="テキスト ボックス 9">
            <a:extLst>
              <a:ext uri="{FF2B5EF4-FFF2-40B4-BE49-F238E27FC236}">
                <a16:creationId xmlns:a16="http://schemas.microsoft.com/office/drawing/2014/main" id="{871FB573-EAA3-B576-758E-3003810C7147}"/>
              </a:ext>
            </a:extLst>
          </p:cNvPr>
          <p:cNvSpPr txBox="1"/>
          <p:nvPr/>
        </p:nvSpPr>
        <p:spPr>
          <a:xfrm>
            <a:off x="6961630" y="3592012"/>
            <a:ext cx="5876621"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ユーザーの好みに合わせたレシピ提案</a:t>
            </a:r>
            <a:endPar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ユーザーがレシピを共有</a:t>
            </a:r>
          </a:p>
        </p:txBody>
      </p:sp>
      <p:grpSp>
        <p:nvGrpSpPr>
          <p:cNvPr id="16" name="グループ化 15">
            <a:extLst>
              <a:ext uri="{FF2B5EF4-FFF2-40B4-BE49-F238E27FC236}">
                <a16:creationId xmlns:a16="http://schemas.microsoft.com/office/drawing/2014/main" id="{5770F81F-0EF9-3958-7917-F5F3F7BB01B8}"/>
              </a:ext>
            </a:extLst>
          </p:cNvPr>
          <p:cNvGrpSpPr/>
          <p:nvPr/>
        </p:nvGrpSpPr>
        <p:grpSpPr>
          <a:xfrm>
            <a:off x="245587" y="4860886"/>
            <a:ext cx="11700825" cy="1084543"/>
            <a:chOff x="245587" y="4914387"/>
            <a:chExt cx="11700825" cy="1401933"/>
          </a:xfrm>
        </p:grpSpPr>
        <p:grpSp>
          <p:nvGrpSpPr>
            <p:cNvPr id="11" name="グループ化 10">
              <a:extLst>
                <a:ext uri="{FF2B5EF4-FFF2-40B4-BE49-F238E27FC236}">
                  <a16:creationId xmlns:a16="http://schemas.microsoft.com/office/drawing/2014/main" id="{4FFB0268-C2D8-2AA7-FBF9-56F0A5A195E5}"/>
                </a:ext>
              </a:extLst>
            </p:cNvPr>
            <p:cNvGrpSpPr/>
            <p:nvPr/>
          </p:nvGrpSpPr>
          <p:grpSpPr>
            <a:xfrm>
              <a:off x="245587" y="4914387"/>
              <a:ext cx="11700825" cy="1401933"/>
              <a:chOff x="1718140" y="4944749"/>
              <a:chExt cx="9237188" cy="1415282"/>
            </a:xfrm>
          </p:grpSpPr>
          <p:sp>
            <p:nvSpPr>
              <p:cNvPr id="12" name="正方形/長方形 11">
                <a:extLst>
                  <a:ext uri="{FF2B5EF4-FFF2-40B4-BE49-F238E27FC236}">
                    <a16:creationId xmlns:a16="http://schemas.microsoft.com/office/drawing/2014/main" id="{63D6D0E5-5480-3F99-91FA-5C5BBCF63B15}"/>
                  </a:ext>
                </a:extLst>
              </p:cNvPr>
              <p:cNvSpPr/>
              <p:nvPr/>
            </p:nvSpPr>
            <p:spPr>
              <a:xfrm>
                <a:off x="1718140" y="4944749"/>
                <a:ext cx="9237188" cy="1415282"/>
              </a:xfrm>
              <a:prstGeom prst="rect">
                <a:avLst/>
              </a:prstGeom>
              <a:solidFill>
                <a:schemeClr val="bg1"/>
              </a:solid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34" charset="-128"/>
                  <a:cs typeface="+mn-cs"/>
                </a:endParaRPr>
              </a:p>
            </p:txBody>
          </p:sp>
          <p:sp>
            <p:nvSpPr>
              <p:cNvPr id="13" name="テキスト ボックス 12">
                <a:extLst>
                  <a:ext uri="{FF2B5EF4-FFF2-40B4-BE49-F238E27FC236}">
                    <a16:creationId xmlns:a16="http://schemas.microsoft.com/office/drawing/2014/main" id="{6C2B44A7-BBAB-DEC0-F643-166253216BF6}"/>
                  </a:ext>
                </a:extLst>
              </p:cNvPr>
              <p:cNvSpPr txBox="1"/>
              <p:nvPr/>
            </p:nvSpPr>
            <p:spPr>
              <a:xfrm>
                <a:off x="2134087" y="5066336"/>
                <a:ext cx="8037401" cy="3625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34" charset="-128"/>
                  <a:cs typeface="+mn-cs"/>
                </a:endParaRPr>
              </a:p>
            </p:txBody>
          </p:sp>
        </p:grpSp>
        <p:sp>
          <p:nvSpPr>
            <p:cNvPr id="14" name="テキスト ボックス 13">
              <a:extLst>
                <a:ext uri="{FF2B5EF4-FFF2-40B4-BE49-F238E27FC236}">
                  <a16:creationId xmlns:a16="http://schemas.microsoft.com/office/drawing/2014/main" id="{6B57AB88-DD20-DBEF-4A1B-AF58C006E851}"/>
                </a:ext>
              </a:extLst>
            </p:cNvPr>
            <p:cNvSpPr txBox="1"/>
            <p:nvPr/>
          </p:nvSpPr>
          <p:spPr>
            <a:xfrm>
              <a:off x="574632" y="4988933"/>
              <a:ext cx="10910698"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新しい食品トレンドの発見</a:t>
              </a:r>
              <a:endPar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プラットフォームユーザーだけでなく、食品メーカーやレストラン経営者にも役に立つ情報を生み出している。</a:t>
              </a:r>
            </a:p>
          </p:txBody>
        </p:sp>
      </p:grpSp>
      <p:sp>
        <p:nvSpPr>
          <p:cNvPr id="15" name="テキスト ボックス 14">
            <a:extLst>
              <a:ext uri="{FF2B5EF4-FFF2-40B4-BE49-F238E27FC236}">
                <a16:creationId xmlns:a16="http://schemas.microsoft.com/office/drawing/2014/main" id="{74A48EA2-5CF6-7D70-5022-D6DF0BD30BF0}"/>
              </a:ext>
            </a:extLst>
          </p:cNvPr>
          <p:cNvSpPr txBox="1"/>
          <p:nvPr/>
        </p:nvSpPr>
        <p:spPr>
          <a:xfrm>
            <a:off x="1616922" y="3751218"/>
            <a:ext cx="3519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プラットフォーム構築</a:t>
            </a:r>
          </a:p>
        </p:txBody>
      </p:sp>
      <p:sp>
        <p:nvSpPr>
          <p:cNvPr id="3" name="テキスト ボックス 2">
            <a:extLst>
              <a:ext uri="{FF2B5EF4-FFF2-40B4-BE49-F238E27FC236}">
                <a16:creationId xmlns:a16="http://schemas.microsoft.com/office/drawing/2014/main" id="{09508D52-86F7-B4A3-293F-689C8C298518}"/>
              </a:ext>
            </a:extLst>
          </p:cNvPr>
          <p:cNvSpPr txBox="1"/>
          <p:nvPr/>
        </p:nvSpPr>
        <p:spPr>
          <a:xfrm>
            <a:off x="960288" y="6185833"/>
            <a:ext cx="93851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34" charset="-128"/>
                <a:cs typeface="+mn-cs"/>
              </a:rPr>
              <a:t>スポーツ用品メーカー以外でもプラットフォーム構築が進んでいる。</a:t>
            </a:r>
          </a:p>
        </p:txBody>
      </p:sp>
    </p:spTree>
    <p:extLst>
      <p:ext uri="{BB962C8B-B14F-4D97-AF65-F5344CB8AC3E}">
        <p14:creationId xmlns:p14="http://schemas.microsoft.com/office/powerpoint/2010/main" val="54231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1CF4E8AA-5C67-C807-C553-213B03F377AA}"/>
              </a:ext>
            </a:extLst>
          </p:cNvPr>
          <p:cNvSpPr/>
          <p:nvPr/>
        </p:nvSpPr>
        <p:spPr>
          <a:xfrm>
            <a:off x="308497" y="1690688"/>
            <a:ext cx="11575006" cy="508770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9BA3F57-EC7A-489B-BE40-00B4A4726F11}"/>
              </a:ext>
            </a:extLst>
          </p:cNvPr>
          <p:cNvSpPr>
            <a:spLocks noGrp="1"/>
          </p:cNvSpPr>
          <p:nvPr>
            <p:ph type="title"/>
          </p:nvPr>
        </p:nvSpPr>
        <p:spPr/>
        <p:txBody>
          <a:bodyPr/>
          <a:lstStyle/>
          <a:p>
            <a:br>
              <a:rPr kumimoji="1" lang="en-US" altLang="ja-JP" dirty="0"/>
            </a:br>
            <a:r>
              <a:rPr kumimoji="1" lang="ja-JP" altLang="en-US" dirty="0"/>
              <a:t>４章まとめ</a:t>
            </a:r>
          </a:p>
        </p:txBody>
      </p:sp>
      <p:sp>
        <p:nvSpPr>
          <p:cNvPr id="3" name="コンテンツ プレースホルダー 2">
            <a:extLst>
              <a:ext uri="{FF2B5EF4-FFF2-40B4-BE49-F238E27FC236}">
                <a16:creationId xmlns:a16="http://schemas.microsoft.com/office/drawing/2014/main" id="{3BF384BB-77FA-29CA-7645-4111E6BAA2FB}"/>
              </a:ext>
            </a:extLst>
          </p:cNvPr>
          <p:cNvSpPr>
            <a:spLocks noGrp="1"/>
          </p:cNvSpPr>
          <p:nvPr>
            <p:ph idx="1"/>
          </p:nvPr>
        </p:nvSpPr>
        <p:spPr>
          <a:xfrm>
            <a:off x="724943" y="1800878"/>
            <a:ext cx="10515600" cy="4351338"/>
          </a:xfrm>
        </p:spPr>
        <p:txBody>
          <a:bodyPr>
            <a:noAutofit/>
          </a:bodyPr>
          <a:lstStyle/>
          <a:p>
            <a:r>
              <a:rPr lang="ja-JP" altLang="en-US" sz="2100" dirty="0">
                <a:effectLst/>
              </a:rPr>
              <a:t>プラットフォームは、その優れた限界経済学とポジティブ・ネットワーク効果によってパイプライン企業を上回ることができる。その結果、プラットフォームはパイプラインよりも速く成長し、</a:t>
            </a:r>
            <a:r>
              <a:rPr lang="ja-JP" altLang="en-US" sz="2100" dirty="0"/>
              <a:t>それまで</a:t>
            </a:r>
            <a:r>
              <a:rPr lang="ja-JP" altLang="en-US" sz="2100" dirty="0">
                <a:effectLst/>
              </a:rPr>
              <a:t>パイプラインが支配していた業界でリーディングポジションを取っている。</a:t>
            </a:r>
            <a:br>
              <a:rPr lang="ja-JP" altLang="en-US" sz="2100" dirty="0">
                <a:effectLst/>
              </a:rPr>
            </a:br>
            <a:endParaRPr lang="ja-JP" altLang="en-US" sz="2100" dirty="0">
              <a:effectLst/>
            </a:endParaRPr>
          </a:p>
          <a:p>
            <a:r>
              <a:rPr lang="ja-JP" altLang="en-US" sz="2100" dirty="0">
                <a:effectLst/>
              </a:rPr>
              <a:t>プラットフォームの台頭は、ビジネスに対して他の方法でも変革をもたらしている。新たな供給源を活用して価値創造を再構築し、消費者行動の新たな形態を可能にすることで価値消費を再構築し、コミュニティ主導のキュレーションを通じて品質管理を再構築している。</a:t>
            </a:r>
            <a:br>
              <a:rPr lang="ja-JP" altLang="en-US" sz="2100" dirty="0">
                <a:effectLst/>
              </a:rPr>
            </a:br>
            <a:endParaRPr lang="ja-JP" altLang="en-US" sz="2100" dirty="0">
              <a:effectLst/>
            </a:endParaRPr>
          </a:p>
          <a:p>
            <a:r>
              <a:rPr lang="ja-JP" altLang="en-US" sz="2100" dirty="0">
                <a:effectLst/>
              </a:rPr>
              <a:t>プラットフォームの台頭は、業界の構造においても変化を引き起こしている。具体的には、資産と価値の分離、再仲介、そして市場の統合という現象を通じてである。</a:t>
            </a:r>
          </a:p>
          <a:p>
            <a:r>
              <a:rPr lang="ja-JP" altLang="en-US" sz="2100" dirty="0">
                <a:effectLst/>
              </a:rPr>
              <a:t>既存の企業はエコシステムを構築することでプラットフォーム型ビジネスに対抗できる。</a:t>
            </a:r>
            <a:endParaRPr kumimoji="1" lang="ja-JP" altLang="en-US" sz="2100" dirty="0"/>
          </a:p>
        </p:txBody>
      </p:sp>
    </p:spTree>
    <p:extLst>
      <p:ext uri="{BB962C8B-B14F-4D97-AF65-F5344CB8AC3E}">
        <p14:creationId xmlns:p14="http://schemas.microsoft.com/office/powerpoint/2010/main" val="3363844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BD25CAE-E3E3-B1D1-0ECF-F25D428CF9D9}"/>
              </a:ext>
            </a:extLst>
          </p:cNvPr>
          <p:cNvSpPr>
            <a:spLocks noGrp="1"/>
          </p:cNvSpPr>
          <p:nvPr>
            <p:ph type="ctrTitle"/>
          </p:nvPr>
        </p:nvSpPr>
        <p:spPr>
          <a:xfrm>
            <a:off x="2208787" y="2693987"/>
            <a:ext cx="7774425" cy="1470025"/>
          </a:xfrm>
        </p:spPr>
        <p:txBody>
          <a:bodyPr>
            <a:normAutofit/>
          </a:bodyPr>
          <a:lstStyle/>
          <a:p>
            <a:r>
              <a:rPr lang="ja-JP" altLang="en-US" sz="4800" dirty="0"/>
              <a:t>ご清聴ありがとうございました。</a:t>
            </a:r>
          </a:p>
        </p:txBody>
      </p:sp>
    </p:spTree>
    <p:extLst>
      <p:ext uri="{BB962C8B-B14F-4D97-AF65-F5344CB8AC3E}">
        <p14:creationId xmlns:p14="http://schemas.microsoft.com/office/powerpoint/2010/main" val="4145363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B990F-0E05-8521-121E-FDEAD745EA6D}"/>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F0F71F12-C960-829B-1C7C-3978B93C031D}"/>
              </a:ext>
            </a:extLst>
          </p:cNvPr>
          <p:cNvSpPr>
            <a:spLocks noGrp="1"/>
          </p:cNvSpPr>
          <p:nvPr>
            <p:ph type="title"/>
          </p:nvPr>
        </p:nvSpPr>
        <p:spPr>
          <a:xfrm>
            <a:off x="838200" y="365126"/>
            <a:ext cx="10515600" cy="911016"/>
          </a:xfrm>
        </p:spPr>
        <p:txBody>
          <a:bodyPr>
            <a:normAutofit/>
          </a:bodyPr>
          <a:lstStyle/>
          <a:p>
            <a:pPr algn="ctr"/>
            <a:r>
              <a:rPr lang="en-US" altLang="ja-JP" sz="3400" dirty="0">
                <a:latin typeface="メイリオ" panose="020B0604030504040204" pitchFamily="50" charset="-128"/>
                <a:ea typeface="メイリオ" panose="020B0604030504040204" pitchFamily="50" charset="-128"/>
              </a:rPr>
              <a:t>INTRODUCTION</a:t>
            </a:r>
            <a:endParaRPr lang="ja-JP" altLang="en-US" sz="3400" dirty="0">
              <a:latin typeface="メイリオ" panose="020B0604030504040204" pitchFamily="50" charset="-128"/>
              <a:ea typeface="メイリオ" panose="020B0604030504040204" pitchFamily="50" charset="-128"/>
            </a:endParaRPr>
          </a:p>
        </p:txBody>
      </p:sp>
      <p:cxnSp>
        <p:nvCxnSpPr>
          <p:cNvPr id="7" name="直線コネクタ 6">
            <a:extLst>
              <a:ext uri="{FF2B5EF4-FFF2-40B4-BE49-F238E27FC236}">
                <a16:creationId xmlns:a16="http://schemas.microsoft.com/office/drawing/2014/main" id="{CB903DA1-AFDB-8D1B-2811-4E5F457051CF}"/>
              </a:ext>
            </a:extLst>
          </p:cNvPr>
          <p:cNvCxnSpPr>
            <a:cxnSpLocks/>
          </p:cNvCxnSpPr>
          <p:nvPr/>
        </p:nvCxnSpPr>
        <p:spPr>
          <a:xfrm>
            <a:off x="763675" y="1034980"/>
            <a:ext cx="10718241"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 name="直線コネクタ 1">
            <a:extLst>
              <a:ext uri="{FF2B5EF4-FFF2-40B4-BE49-F238E27FC236}">
                <a16:creationId xmlns:a16="http://schemas.microsoft.com/office/drawing/2014/main" id="{BA2BB833-38DA-F3B1-6BA6-8861C42C38AF}"/>
              </a:ext>
            </a:extLst>
          </p:cNvPr>
          <p:cNvCxnSpPr>
            <a:cxnSpLocks/>
            <a:stCxn id="28" idx="1"/>
            <a:endCxn id="27" idx="2"/>
          </p:cNvCxnSpPr>
          <p:nvPr/>
        </p:nvCxnSpPr>
        <p:spPr>
          <a:xfrm flipH="1">
            <a:off x="7070649" y="4240508"/>
            <a:ext cx="1525716" cy="8919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 name="直線コネクタ 2">
            <a:extLst>
              <a:ext uri="{FF2B5EF4-FFF2-40B4-BE49-F238E27FC236}">
                <a16:creationId xmlns:a16="http://schemas.microsoft.com/office/drawing/2014/main" id="{D33B1B16-3F32-FA1B-159D-A7454E32C596}"/>
              </a:ext>
            </a:extLst>
          </p:cNvPr>
          <p:cNvCxnSpPr>
            <a:cxnSpLocks/>
            <a:stCxn id="28" idx="1"/>
            <a:endCxn id="41" idx="2"/>
          </p:cNvCxnSpPr>
          <p:nvPr/>
        </p:nvCxnSpPr>
        <p:spPr>
          <a:xfrm flipH="1" flipV="1">
            <a:off x="7808566" y="4201521"/>
            <a:ext cx="787799" cy="3898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25CCCF2C-A5E1-A036-9F3D-3903701D71D1}"/>
              </a:ext>
            </a:extLst>
          </p:cNvPr>
          <p:cNvCxnSpPr>
            <a:cxnSpLocks/>
            <a:stCxn id="28" idx="3"/>
            <a:endCxn id="40" idx="2"/>
          </p:cNvCxnSpPr>
          <p:nvPr/>
        </p:nvCxnSpPr>
        <p:spPr>
          <a:xfrm>
            <a:off x="10125389" y="4240508"/>
            <a:ext cx="348686" cy="4705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31AD5BB-65C8-77C0-AF3A-6F2C182AC1F7}"/>
              </a:ext>
            </a:extLst>
          </p:cNvPr>
          <p:cNvCxnSpPr>
            <a:cxnSpLocks/>
            <a:stCxn id="29" idx="2"/>
            <a:endCxn id="28" idx="3"/>
          </p:cNvCxnSpPr>
          <p:nvPr/>
        </p:nvCxnSpPr>
        <p:spPr>
          <a:xfrm flipH="1" flipV="1">
            <a:off x="10125389" y="4240508"/>
            <a:ext cx="842199" cy="105579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0AE052C-6840-5044-3013-6C183C672EDA}"/>
              </a:ext>
            </a:extLst>
          </p:cNvPr>
          <p:cNvCxnSpPr>
            <a:cxnSpLocks/>
            <a:stCxn id="28" idx="3"/>
            <a:endCxn id="39" idx="2"/>
          </p:cNvCxnSpPr>
          <p:nvPr/>
        </p:nvCxnSpPr>
        <p:spPr>
          <a:xfrm>
            <a:off x="10125389" y="4240508"/>
            <a:ext cx="1428701" cy="41284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150C3A4-F2CF-FAFB-0C21-1469D4F47EBA}"/>
              </a:ext>
            </a:extLst>
          </p:cNvPr>
          <p:cNvCxnSpPr>
            <a:cxnSpLocks/>
            <a:stCxn id="25" idx="2"/>
          </p:cNvCxnSpPr>
          <p:nvPr/>
        </p:nvCxnSpPr>
        <p:spPr>
          <a:xfrm flipH="1" flipV="1">
            <a:off x="3888710" y="4255215"/>
            <a:ext cx="537238" cy="1041083"/>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99B0B56-1EFE-6F2A-5796-449F3624BAFD}"/>
              </a:ext>
            </a:extLst>
          </p:cNvPr>
          <p:cNvCxnSpPr>
            <a:cxnSpLocks/>
            <a:stCxn id="21" idx="2"/>
            <a:endCxn id="19" idx="3"/>
          </p:cNvCxnSpPr>
          <p:nvPr/>
        </p:nvCxnSpPr>
        <p:spPr>
          <a:xfrm flipH="1" flipV="1">
            <a:off x="3893955" y="4255215"/>
            <a:ext cx="934516" cy="3537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CC0AB71-B73C-D344-D762-2632CA25791B}"/>
              </a:ext>
            </a:extLst>
          </p:cNvPr>
          <p:cNvCxnSpPr>
            <a:cxnSpLocks/>
            <a:stCxn id="19" idx="1"/>
            <a:endCxn id="20" idx="2"/>
          </p:cNvCxnSpPr>
          <p:nvPr/>
        </p:nvCxnSpPr>
        <p:spPr>
          <a:xfrm flipH="1">
            <a:off x="1251256" y="4255215"/>
            <a:ext cx="1113675" cy="5499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E5F823B-C2BC-1379-6CE5-F959D1E8645A}"/>
              </a:ext>
            </a:extLst>
          </p:cNvPr>
          <p:cNvCxnSpPr>
            <a:cxnSpLocks/>
            <a:endCxn id="23" idx="2"/>
          </p:cNvCxnSpPr>
          <p:nvPr/>
        </p:nvCxnSpPr>
        <p:spPr>
          <a:xfrm flipH="1">
            <a:off x="1773826" y="4269922"/>
            <a:ext cx="591105" cy="106938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70811230-835A-A7C0-08BC-9281E0D9D23C}"/>
              </a:ext>
            </a:extLst>
          </p:cNvPr>
          <p:cNvSpPr/>
          <p:nvPr/>
        </p:nvSpPr>
        <p:spPr>
          <a:xfrm>
            <a:off x="2066611" y="1398873"/>
            <a:ext cx="8058778" cy="103498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34" charset="-128"/>
              <a:cs typeface="+mn-cs"/>
            </a:endParaRPr>
          </a:p>
        </p:txBody>
      </p:sp>
      <p:sp>
        <p:nvSpPr>
          <p:cNvPr id="15" name="テキスト ボックス 14">
            <a:extLst>
              <a:ext uri="{FF2B5EF4-FFF2-40B4-BE49-F238E27FC236}">
                <a16:creationId xmlns:a16="http://schemas.microsoft.com/office/drawing/2014/main" id="{02411CBF-6B13-7AFD-F321-07242B7D4382}"/>
              </a:ext>
            </a:extLst>
          </p:cNvPr>
          <p:cNvSpPr txBox="1"/>
          <p:nvPr/>
        </p:nvSpPr>
        <p:spPr>
          <a:xfrm>
            <a:off x="2412939" y="1479746"/>
            <a:ext cx="7366119"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sng"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生産者と消費者が交流し、双方に価値を生み出す場を作ること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endParaRPr>
          </a:p>
        </p:txBody>
      </p:sp>
      <p:sp>
        <p:nvSpPr>
          <p:cNvPr id="16" name="四角形: 角を丸くする 15">
            <a:extLst>
              <a:ext uri="{FF2B5EF4-FFF2-40B4-BE49-F238E27FC236}">
                <a16:creationId xmlns:a16="http://schemas.microsoft.com/office/drawing/2014/main" id="{46A4B964-1305-0091-A2C0-97AABE53AC74}"/>
              </a:ext>
            </a:extLst>
          </p:cNvPr>
          <p:cNvSpPr/>
          <p:nvPr/>
        </p:nvSpPr>
        <p:spPr>
          <a:xfrm>
            <a:off x="137326" y="2827044"/>
            <a:ext cx="11930743" cy="2551210"/>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34" charset="-128"/>
              <a:cs typeface="+mn-cs"/>
            </a:endParaRPr>
          </a:p>
        </p:txBody>
      </p:sp>
      <p:sp>
        <p:nvSpPr>
          <p:cNvPr id="17" name="正方形/長方形 16">
            <a:extLst>
              <a:ext uri="{FF2B5EF4-FFF2-40B4-BE49-F238E27FC236}">
                <a16:creationId xmlns:a16="http://schemas.microsoft.com/office/drawing/2014/main" id="{F2651F3C-62AD-C9C1-DF79-00A7920BE7EC}"/>
              </a:ext>
            </a:extLst>
          </p:cNvPr>
          <p:cNvSpPr/>
          <p:nvPr/>
        </p:nvSpPr>
        <p:spPr>
          <a:xfrm>
            <a:off x="4166716" y="1118553"/>
            <a:ext cx="3858567" cy="551438"/>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プラットフォームのコンセプト</a:t>
            </a:r>
            <a:endParaRPr kumimoji="1" lang="ja-JP" altLang="en-US" sz="2000" b="1"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34" charset="-128"/>
              <a:cs typeface="+mn-cs"/>
            </a:endParaRPr>
          </a:p>
        </p:txBody>
      </p:sp>
      <p:sp>
        <p:nvSpPr>
          <p:cNvPr id="18" name="正方形/長方形 17">
            <a:extLst>
              <a:ext uri="{FF2B5EF4-FFF2-40B4-BE49-F238E27FC236}">
                <a16:creationId xmlns:a16="http://schemas.microsoft.com/office/drawing/2014/main" id="{0EF83785-A0E9-CD78-45EF-D43EC2B693C5}"/>
              </a:ext>
            </a:extLst>
          </p:cNvPr>
          <p:cNvSpPr/>
          <p:nvPr/>
        </p:nvSpPr>
        <p:spPr>
          <a:xfrm>
            <a:off x="308149" y="2551325"/>
            <a:ext cx="4414576" cy="551438"/>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伝統的なプラットフォームビジネス</a:t>
            </a:r>
            <a:endParaRPr kumimoji="1" lang="ja-JP" altLang="en-US" sz="2000" b="1"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34" charset="-128"/>
              <a:cs typeface="+mn-cs"/>
            </a:endParaRPr>
          </a:p>
        </p:txBody>
      </p:sp>
      <p:sp>
        <p:nvSpPr>
          <p:cNvPr id="19" name="正方形/長方形 18">
            <a:extLst>
              <a:ext uri="{FF2B5EF4-FFF2-40B4-BE49-F238E27FC236}">
                <a16:creationId xmlns:a16="http://schemas.microsoft.com/office/drawing/2014/main" id="{C23C86C2-4CED-AD4E-2EAC-6689C25D9BC3}"/>
              </a:ext>
            </a:extLst>
          </p:cNvPr>
          <p:cNvSpPr/>
          <p:nvPr/>
        </p:nvSpPr>
        <p:spPr>
          <a:xfrm>
            <a:off x="2364931" y="3979496"/>
            <a:ext cx="1529024" cy="551438"/>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solidFill>
                    <a:srgbClr val="0070C0"/>
                  </a:solidFill>
                </a:ln>
                <a:solidFill>
                  <a:prstClr val="white"/>
                </a:solidFill>
                <a:effectLst/>
                <a:uLnTx/>
                <a:uFillTx/>
                <a:latin typeface="游ゴシック" panose="020F0502020204030204"/>
                <a:ea typeface="游ゴシック" panose="020B0400000000000000" pitchFamily="34" charset="-128"/>
                <a:cs typeface="+mn-cs"/>
              </a:rPr>
              <a:t>青空市場</a:t>
            </a:r>
          </a:p>
        </p:txBody>
      </p:sp>
      <p:pic>
        <p:nvPicPr>
          <p:cNvPr id="20" name="図 19">
            <a:extLst>
              <a:ext uri="{FF2B5EF4-FFF2-40B4-BE49-F238E27FC236}">
                <a16:creationId xmlns:a16="http://schemas.microsoft.com/office/drawing/2014/main" id="{E003FC48-39B6-D53A-FA18-0AD7940A3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75" y="3769945"/>
            <a:ext cx="486561" cy="1035236"/>
          </a:xfrm>
          <a:prstGeom prst="rect">
            <a:avLst/>
          </a:prstGeom>
        </p:spPr>
      </p:pic>
      <p:pic>
        <p:nvPicPr>
          <p:cNvPr id="21" name="図 20">
            <a:extLst>
              <a:ext uri="{FF2B5EF4-FFF2-40B4-BE49-F238E27FC236}">
                <a16:creationId xmlns:a16="http://schemas.microsoft.com/office/drawing/2014/main" id="{55ACC105-6D49-3408-E2F8-80F098F23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7402" y="3396834"/>
            <a:ext cx="762138" cy="1212148"/>
          </a:xfrm>
          <a:prstGeom prst="rect">
            <a:avLst/>
          </a:prstGeom>
        </p:spPr>
      </p:pic>
      <p:pic>
        <p:nvPicPr>
          <p:cNvPr id="22" name="図 21">
            <a:extLst>
              <a:ext uri="{FF2B5EF4-FFF2-40B4-BE49-F238E27FC236}">
                <a16:creationId xmlns:a16="http://schemas.microsoft.com/office/drawing/2014/main" id="{A081DB1E-ADE3-0EDE-5641-432322E1B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826" y="3219980"/>
            <a:ext cx="486560" cy="1035235"/>
          </a:xfrm>
          <a:prstGeom prst="rect">
            <a:avLst/>
          </a:prstGeom>
        </p:spPr>
      </p:pic>
      <p:pic>
        <p:nvPicPr>
          <p:cNvPr id="23" name="図 22">
            <a:extLst>
              <a:ext uri="{FF2B5EF4-FFF2-40B4-BE49-F238E27FC236}">
                <a16:creationId xmlns:a16="http://schemas.microsoft.com/office/drawing/2014/main" id="{7D4E06D2-0F97-87ED-FAE5-09DBACF52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674" y="4308872"/>
            <a:ext cx="484303" cy="1030432"/>
          </a:xfrm>
          <a:prstGeom prst="rect">
            <a:avLst/>
          </a:prstGeom>
        </p:spPr>
      </p:pic>
      <p:pic>
        <p:nvPicPr>
          <p:cNvPr id="24" name="図 23">
            <a:extLst>
              <a:ext uri="{FF2B5EF4-FFF2-40B4-BE49-F238E27FC236}">
                <a16:creationId xmlns:a16="http://schemas.microsoft.com/office/drawing/2014/main" id="{8C7E3AE2-0D7E-AFB6-9043-AE67DE4571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6698" y="3090980"/>
            <a:ext cx="741260" cy="1178942"/>
          </a:xfrm>
          <a:prstGeom prst="rect">
            <a:avLst/>
          </a:prstGeom>
        </p:spPr>
      </p:pic>
      <p:pic>
        <p:nvPicPr>
          <p:cNvPr id="25" name="図 24">
            <a:extLst>
              <a:ext uri="{FF2B5EF4-FFF2-40B4-BE49-F238E27FC236}">
                <a16:creationId xmlns:a16="http://schemas.microsoft.com/office/drawing/2014/main" id="{E2F8BE27-D5C0-73B8-36A9-9B4B744E1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5318" y="4117356"/>
            <a:ext cx="741260" cy="1178942"/>
          </a:xfrm>
          <a:prstGeom prst="rect">
            <a:avLst/>
          </a:prstGeom>
        </p:spPr>
      </p:pic>
      <p:cxnSp>
        <p:nvCxnSpPr>
          <p:cNvPr id="26" name="直線コネクタ 25">
            <a:extLst>
              <a:ext uri="{FF2B5EF4-FFF2-40B4-BE49-F238E27FC236}">
                <a16:creationId xmlns:a16="http://schemas.microsoft.com/office/drawing/2014/main" id="{CC718158-D133-7103-29E8-8B30FB8570EF}"/>
              </a:ext>
            </a:extLst>
          </p:cNvPr>
          <p:cNvCxnSpPr>
            <a:stCxn id="16" idx="0"/>
            <a:endCxn id="16" idx="2"/>
          </p:cNvCxnSpPr>
          <p:nvPr/>
        </p:nvCxnSpPr>
        <p:spPr>
          <a:xfrm>
            <a:off x="6102698" y="2827044"/>
            <a:ext cx="0" cy="2551210"/>
          </a:xfrm>
          <a:prstGeom prst="line">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cxnSp>
      <p:pic>
        <p:nvPicPr>
          <p:cNvPr id="27" name="図 26">
            <a:extLst>
              <a:ext uri="{FF2B5EF4-FFF2-40B4-BE49-F238E27FC236}">
                <a16:creationId xmlns:a16="http://schemas.microsoft.com/office/drawing/2014/main" id="{1E61904F-538A-1914-225A-B941C017E77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7107" y="4117356"/>
            <a:ext cx="1447083" cy="1015118"/>
          </a:xfrm>
          <a:prstGeom prst="rect">
            <a:avLst/>
          </a:prstGeom>
        </p:spPr>
      </p:pic>
      <p:sp>
        <p:nvSpPr>
          <p:cNvPr id="28" name="正方形/長方形 27">
            <a:extLst>
              <a:ext uri="{FF2B5EF4-FFF2-40B4-BE49-F238E27FC236}">
                <a16:creationId xmlns:a16="http://schemas.microsoft.com/office/drawing/2014/main" id="{2B81283B-94C2-F4B2-682D-17C42F6E6224}"/>
              </a:ext>
            </a:extLst>
          </p:cNvPr>
          <p:cNvSpPr/>
          <p:nvPr/>
        </p:nvSpPr>
        <p:spPr>
          <a:xfrm>
            <a:off x="8596365" y="3827665"/>
            <a:ext cx="1529024" cy="82568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solidFill>
                    <a:srgbClr val="0070C0"/>
                  </a:solidFill>
                </a:ln>
                <a:solidFill>
                  <a:prstClr val="white"/>
                </a:solidFill>
                <a:effectLst/>
                <a:uLnTx/>
                <a:uFillTx/>
                <a:latin typeface="游ゴシック" panose="020F0502020204030204"/>
                <a:ea typeface="游ゴシック" panose="020B0400000000000000" pitchFamily="34" charset="-128"/>
                <a:cs typeface="+mn-cs"/>
              </a:rPr>
              <a:t>初期の</a:t>
            </a:r>
            <a:endParaRPr kumimoji="1" lang="en-US" altLang="ja-JP" sz="2000" b="1" i="0" u="none" strike="noStrike" kern="1200" cap="none" spc="0" normalizeH="0" baseline="0" noProof="0" dirty="0">
              <a:ln>
                <a:solidFill>
                  <a:srgbClr val="0070C0"/>
                </a:solidFill>
              </a:ln>
              <a:solidFill>
                <a:prstClr val="white"/>
              </a:solidFill>
              <a:effectLst/>
              <a:uLnTx/>
              <a:uFillTx/>
              <a:latin typeface="游ゴシック" panose="020F0502020204030204"/>
              <a:ea typeface="游ゴシック" panose="020B0400000000000000"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solidFill>
                    <a:srgbClr val="0070C0"/>
                  </a:solidFill>
                </a:ln>
                <a:solidFill>
                  <a:prstClr val="white"/>
                </a:solidFill>
                <a:effectLst/>
                <a:uLnTx/>
                <a:uFillTx/>
                <a:latin typeface="游ゴシック" panose="020F0502020204030204"/>
                <a:ea typeface="游ゴシック" panose="020B0400000000000000" pitchFamily="34" charset="-128"/>
                <a:cs typeface="+mn-cs"/>
              </a:rPr>
              <a:t>株式市場</a:t>
            </a:r>
          </a:p>
        </p:txBody>
      </p:sp>
      <p:pic>
        <p:nvPicPr>
          <p:cNvPr id="29" name="図 28">
            <a:extLst>
              <a:ext uri="{FF2B5EF4-FFF2-40B4-BE49-F238E27FC236}">
                <a16:creationId xmlns:a16="http://schemas.microsoft.com/office/drawing/2014/main" id="{53F121A1-4C4A-9271-8BC1-886FD5355A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0735886" y="4084783"/>
            <a:ext cx="463404" cy="1211515"/>
          </a:xfrm>
          <a:prstGeom prst="rect">
            <a:avLst/>
          </a:prstGeom>
        </p:spPr>
      </p:pic>
      <p:sp>
        <p:nvSpPr>
          <p:cNvPr id="30" name="テキスト ボックス 29">
            <a:extLst>
              <a:ext uri="{FF2B5EF4-FFF2-40B4-BE49-F238E27FC236}">
                <a16:creationId xmlns:a16="http://schemas.microsoft.com/office/drawing/2014/main" id="{A8BFD12B-7B9D-2AC8-7F23-60AFC5CB9E40}"/>
              </a:ext>
            </a:extLst>
          </p:cNvPr>
          <p:cNvSpPr txBox="1"/>
          <p:nvPr/>
        </p:nvSpPr>
        <p:spPr>
          <a:xfrm>
            <a:off x="288025" y="3131003"/>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農民・職人</a:t>
            </a:r>
          </a:p>
        </p:txBody>
      </p:sp>
      <p:sp>
        <p:nvSpPr>
          <p:cNvPr id="31" name="テキスト ボックス 30">
            <a:extLst>
              <a:ext uri="{FF2B5EF4-FFF2-40B4-BE49-F238E27FC236}">
                <a16:creationId xmlns:a16="http://schemas.microsoft.com/office/drawing/2014/main" id="{70ECB3AD-F32A-834A-B6DF-540ED63C0AEE}"/>
              </a:ext>
            </a:extLst>
          </p:cNvPr>
          <p:cNvSpPr txBox="1"/>
          <p:nvPr/>
        </p:nvSpPr>
        <p:spPr>
          <a:xfrm>
            <a:off x="4864057" y="3122021"/>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消費者</a:t>
            </a:r>
          </a:p>
        </p:txBody>
      </p:sp>
      <p:sp>
        <p:nvSpPr>
          <p:cNvPr id="32" name="テキスト ボックス 31">
            <a:extLst>
              <a:ext uri="{FF2B5EF4-FFF2-40B4-BE49-F238E27FC236}">
                <a16:creationId xmlns:a16="http://schemas.microsoft.com/office/drawing/2014/main" id="{5B1A6242-639B-6FB7-92C7-466CF1AD284B}"/>
              </a:ext>
            </a:extLst>
          </p:cNvPr>
          <p:cNvSpPr txBox="1"/>
          <p:nvPr/>
        </p:nvSpPr>
        <p:spPr>
          <a:xfrm>
            <a:off x="6347107" y="3122021"/>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買い手</a:t>
            </a:r>
          </a:p>
        </p:txBody>
      </p:sp>
      <p:sp>
        <p:nvSpPr>
          <p:cNvPr id="33" name="テキスト ボックス 32">
            <a:extLst>
              <a:ext uri="{FF2B5EF4-FFF2-40B4-BE49-F238E27FC236}">
                <a16:creationId xmlns:a16="http://schemas.microsoft.com/office/drawing/2014/main" id="{79E2EB34-8C74-F8FD-083F-D0EB08CE8F98}"/>
              </a:ext>
            </a:extLst>
          </p:cNvPr>
          <p:cNvSpPr txBox="1"/>
          <p:nvPr/>
        </p:nvSpPr>
        <p:spPr>
          <a:xfrm>
            <a:off x="10951399" y="3131003"/>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34" charset="-128"/>
                <a:cs typeface="+mn-cs"/>
              </a:rPr>
              <a:t>売り手</a:t>
            </a:r>
          </a:p>
        </p:txBody>
      </p:sp>
      <p:sp>
        <p:nvSpPr>
          <p:cNvPr id="34" name="矢印: 下 33">
            <a:extLst>
              <a:ext uri="{FF2B5EF4-FFF2-40B4-BE49-F238E27FC236}">
                <a16:creationId xmlns:a16="http://schemas.microsoft.com/office/drawing/2014/main" id="{42D96FA5-EFCE-DAA2-4F92-02671C1CE277}"/>
              </a:ext>
            </a:extLst>
          </p:cNvPr>
          <p:cNvSpPr/>
          <p:nvPr/>
        </p:nvSpPr>
        <p:spPr>
          <a:xfrm>
            <a:off x="5561892" y="5460965"/>
            <a:ext cx="1081610" cy="599703"/>
          </a:xfrm>
          <a:prstGeom prst="downArrow">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34" charset="-128"/>
              <a:cs typeface="+mn-cs"/>
            </a:endParaRPr>
          </a:p>
        </p:txBody>
      </p:sp>
      <p:sp>
        <p:nvSpPr>
          <p:cNvPr id="35" name="正方形/長方形 34">
            <a:extLst>
              <a:ext uri="{FF2B5EF4-FFF2-40B4-BE49-F238E27FC236}">
                <a16:creationId xmlns:a16="http://schemas.microsoft.com/office/drawing/2014/main" id="{B1FAE528-07BC-056B-9620-C6E393F5A159}"/>
              </a:ext>
            </a:extLst>
          </p:cNvPr>
          <p:cNvSpPr/>
          <p:nvPr/>
        </p:nvSpPr>
        <p:spPr>
          <a:xfrm>
            <a:off x="6760696" y="5505505"/>
            <a:ext cx="2381459" cy="4622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34" charset="-128"/>
                <a:cs typeface="+mn-cs"/>
              </a:rPr>
              <a:t>デジタル技術の導入</a:t>
            </a:r>
          </a:p>
        </p:txBody>
      </p:sp>
      <p:sp>
        <p:nvSpPr>
          <p:cNvPr id="36" name="正方形/長方形 35">
            <a:extLst>
              <a:ext uri="{FF2B5EF4-FFF2-40B4-BE49-F238E27FC236}">
                <a16:creationId xmlns:a16="http://schemas.microsoft.com/office/drawing/2014/main" id="{68A221DE-755C-AF10-2328-9D7C000F2716}"/>
              </a:ext>
            </a:extLst>
          </p:cNvPr>
          <p:cNvSpPr/>
          <p:nvPr/>
        </p:nvSpPr>
        <p:spPr>
          <a:xfrm>
            <a:off x="3888710" y="6158751"/>
            <a:ext cx="4414576" cy="551438"/>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現代のプラットフォームビジネス</a:t>
            </a:r>
            <a:endParaRPr kumimoji="1" lang="ja-JP" altLang="en-US" sz="2000" b="1"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34" charset="-128"/>
              <a:cs typeface="+mn-cs"/>
            </a:endParaRPr>
          </a:p>
        </p:txBody>
      </p:sp>
      <p:cxnSp>
        <p:nvCxnSpPr>
          <p:cNvPr id="37" name="直線コネクタ 36">
            <a:extLst>
              <a:ext uri="{FF2B5EF4-FFF2-40B4-BE49-F238E27FC236}">
                <a16:creationId xmlns:a16="http://schemas.microsoft.com/office/drawing/2014/main" id="{12923CC7-CE63-36AE-92D8-91CF72753AC5}"/>
              </a:ext>
            </a:extLst>
          </p:cNvPr>
          <p:cNvCxnSpPr>
            <a:stCxn id="19" idx="1"/>
            <a:endCxn id="22" idx="2"/>
          </p:cNvCxnSpPr>
          <p:nvPr/>
        </p:nvCxnSpPr>
        <p:spPr>
          <a:xfrm flipH="1">
            <a:off x="2017106" y="4255215"/>
            <a:ext cx="34782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46EBF675-2E66-3609-6427-5A1B6F22F7C3}"/>
              </a:ext>
            </a:extLst>
          </p:cNvPr>
          <p:cNvCxnSpPr>
            <a:cxnSpLocks/>
          </p:cNvCxnSpPr>
          <p:nvPr/>
        </p:nvCxnSpPr>
        <p:spPr>
          <a:xfrm flipH="1">
            <a:off x="3888710" y="4255215"/>
            <a:ext cx="166608" cy="1470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39" name="図 38">
            <a:extLst>
              <a:ext uri="{FF2B5EF4-FFF2-40B4-BE49-F238E27FC236}">
                <a16:creationId xmlns:a16="http://schemas.microsoft.com/office/drawing/2014/main" id="{3BF3F35A-480C-7863-8FD6-486FDE6E34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1322389" y="3441838"/>
            <a:ext cx="463403" cy="1211512"/>
          </a:xfrm>
          <a:prstGeom prst="rect">
            <a:avLst/>
          </a:prstGeom>
        </p:spPr>
      </p:pic>
      <p:pic>
        <p:nvPicPr>
          <p:cNvPr id="40" name="図 39">
            <a:extLst>
              <a:ext uri="{FF2B5EF4-FFF2-40B4-BE49-F238E27FC236}">
                <a16:creationId xmlns:a16="http://schemas.microsoft.com/office/drawing/2014/main" id="{7703EEFE-A692-B6E9-6E02-8BA75DFA3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0236258" y="3044074"/>
            <a:ext cx="475634" cy="1243489"/>
          </a:xfrm>
          <a:prstGeom prst="rect">
            <a:avLst/>
          </a:prstGeom>
        </p:spPr>
      </p:pic>
      <p:pic>
        <p:nvPicPr>
          <p:cNvPr id="41" name="図 40">
            <a:extLst>
              <a:ext uri="{FF2B5EF4-FFF2-40B4-BE49-F238E27FC236}">
                <a16:creationId xmlns:a16="http://schemas.microsoft.com/office/drawing/2014/main" id="{1C37354D-F304-B555-2D2A-D88EEFEC696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85024" y="3186403"/>
            <a:ext cx="1447083" cy="1015118"/>
          </a:xfrm>
          <a:prstGeom prst="rect">
            <a:avLst/>
          </a:prstGeom>
        </p:spPr>
      </p:pic>
    </p:spTree>
    <p:extLst>
      <p:ext uri="{BB962C8B-B14F-4D97-AF65-F5344CB8AC3E}">
        <p14:creationId xmlns:p14="http://schemas.microsoft.com/office/powerpoint/2010/main" val="843456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78F1C-E63E-4545-F62C-1AF5C09322BF}"/>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E351CF73-D564-6913-D3BD-BBA425BA2BA0}"/>
              </a:ext>
            </a:extLst>
          </p:cNvPr>
          <p:cNvSpPr>
            <a:spLocks noGrp="1"/>
          </p:cNvSpPr>
          <p:nvPr>
            <p:ph type="title"/>
          </p:nvPr>
        </p:nvSpPr>
        <p:spPr>
          <a:xfrm>
            <a:off x="838200" y="365126"/>
            <a:ext cx="10515600" cy="911016"/>
          </a:xfrm>
        </p:spPr>
        <p:txBody>
          <a:bodyPr>
            <a:normAutofit/>
          </a:bodyPr>
          <a:lstStyle/>
          <a:p>
            <a:pPr algn="ctr"/>
            <a:r>
              <a:rPr lang="en-US" altLang="ja-JP" sz="3400" dirty="0">
                <a:latin typeface="メイリオ" panose="020B0604030504040204" pitchFamily="50" charset="-128"/>
                <a:ea typeface="メイリオ" panose="020B0604030504040204" pitchFamily="50" charset="-128"/>
              </a:rPr>
              <a:t>Uber</a:t>
            </a:r>
            <a:r>
              <a:rPr lang="ja-JP" altLang="en-US" sz="3400" dirty="0">
                <a:latin typeface="メイリオ" panose="020B0604030504040204" pitchFamily="50" charset="-128"/>
                <a:ea typeface="メイリオ" panose="020B0604030504040204" pitchFamily="50" charset="-128"/>
              </a:rPr>
              <a:t>がもたらした破壊的イノベーション</a:t>
            </a:r>
          </a:p>
        </p:txBody>
      </p:sp>
      <p:cxnSp>
        <p:nvCxnSpPr>
          <p:cNvPr id="7" name="直線コネクタ 6">
            <a:extLst>
              <a:ext uri="{FF2B5EF4-FFF2-40B4-BE49-F238E27FC236}">
                <a16:creationId xmlns:a16="http://schemas.microsoft.com/office/drawing/2014/main" id="{0D365D55-638C-7950-4BEF-E7E91046F611}"/>
              </a:ext>
            </a:extLst>
          </p:cNvPr>
          <p:cNvCxnSpPr>
            <a:cxnSpLocks/>
          </p:cNvCxnSpPr>
          <p:nvPr/>
        </p:nvCxnSpPr>
        <p:spPr>
          <a:xfrm>
            <a:off x="763675" y="1034980"/>
            <a:ext cx="10718241"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48105E87-C450-DABD-6BE3-67FA60F51116}"/>
              </a:ext>
            </a:extLst>
          </p:cNvPr>
          <p:cNvSpPr/>
          <p:nvPr/>
        </p:nvSpPr>
        <p:spPr>
          <a:xfrm>
            <a:off x="499906" y="4874162"/>
            <a:ext cx="8628664" cy="79610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3" name="正方形/長方形 2">
            <a:extLst>
              <a:ext uri="{FF2B5EF4-FFF2-40B4-BE49-F238E27FC236}">
                <a16:creationId xmlns:a16="http://schemas.microsoft.com/office/drawing/2014/main" id="{C69CC026-BD2E-B280-8043-2A7CC5AAD658}"/>
              </a:ext>
            </a:extLst>
          </p:cNvPr>
          <p:cNvSpPr/>
          <p:nvPr/>
        </p:nvSpPr>
        <p:spPr>
          <a:xfrm>
            <a:off x="468923" y="2423388"/>
            <a:ext cx="11254154" cy="160799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6" name="正方形/長方形 5">
            <a:extLst>
              <a:ext uri="{FF2B5EF4-FFF2-40B4-BE49-F238E27FC236}">
                <a16:creationId xmlns:a16="http://schemas.microsoft.com/office/drawing/2014/main" id="{A64E75A6-C056-DF98-1407-EDD6BE50E60E}"/>
              </a:ext>
            </a:extLst>
          </p:cNvPr>
          <p:cNvSpPr/>
          <p:nvPr/>
        </p:nvSpPr>
        <p:spPr>
          <a:xfrm>
            <a:off x="673601" y="2273026"/>
            <a:ext cx="1999261" cy="411873"/>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Uber</a:t>
            </a:r>
            <a:r>
              <a:rPr kumimoji="1"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について</a:t>
            </a:r>
            <a:endParaRPr kumimoji="1" lang="ja-JP" altLang="en-US" sz="20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pic>
        <p:nvPicPr>
          <p:cNvPr id="8" name="図 7">
            <a:extLst>
              <a:ext uri="{FF2B5EF4-FFF2-40B4-BE49-F238E27FC236}">
                <a16:creationId xmlns:a16="http://schemas.microsoft.com/office/drawing/2014/main" id="{0D1FED88-B463-EB53-72DA-D38BFC460A74}"/>
              </a:ext>
            </a:extLst>
          </p:cNvPr>
          <p:cNvPicPr>
            <a:picLocks noChangeAspect="1"/>
          </p:cNvPicPr>
          <p:nvPr/>
        </p:nvPicPr>
        <p:blipFill>
          <a:blip r:embed="rId3">
            <a:clrChange>
              <a:clrFrom>
                <a:srgbClr val="F8F8F8"/>
              </a:clrFrom>
              <a:clrTo>
                <a:srgbClr val="F8F8F8">
                  <a:alpha val="0"/>
                </a:srgbClr>
              </a:clrTo>
            </a:clrChange>
            <a:extLst>
              <a:ext uri="{28A0092B-C50C-407E-A947-70E740481C1C}">
                <a14:useLocalDpi xmlns:a14="http://schemas.microsoft.com/office/drawing/2010/main" val="0"/>
              </a:ext>
            </a:extLst>
          </a:blip>
          <a:stretch>
            <a:fillRect/>
          </a:stretch>
        </p:blipFill>
        <p:spPr>
          <a:xfrm>
            <a:off x="484415" y="2673772"/>
            <a:ext cx="2403693" cy="1261939"/>
          </a:xfrm>
          <a:prstGeom prst="rect">
            <a:avLst/>
          </a:prstGeom>
        </p:spPr>
      </p:pic>
      <p:sp>
        <p:nvSpPr>
          <p:cNvPr id="9" name="テキスト ボックス 8">
            <a:extLst>
              <a:ext uri="{FF2B5EF4-FFF2-40B4-BE49-F238E27FC236}">
                <a16:creationId xmlns:a16="http://schemas.microsoft.com/office/drawing/2014/main" id="{C707B798-1F91-E334-2F6E-442B0F1CA418}"/>
              </a:ext>
            </a:extLst>
          </p:cNvPr>
          <p:cNvSpPr txBox="1"/>
          <p:nvPr/>
        </p:nvSpPr>
        <p:spPr>
          <a:xfrm>
            <a:off x="2764913" y="2446233"/>
            <a:ext cx="8942673" cy="18466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a:t>
            </a:r>
            <a:r>
              <a:rPr kumimoji="1" lang="ja-JP"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現在、世界</a:t>
            </a:r>
            <a:r>
              <a:rPr kumimoji="1" lang="en-US"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250</a:t>
            </a:r>
            <a:r>
              <a:rPr kumimoji="1" lang="ja-JP"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以上の都市で営業している</a:t>
            </a:r>
            <a:endParaRPr kumimoji="1" lang="en-US"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8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・乗客には迅速で安価な乗車を提供</a:t>
            </a:r>
            <a:r>
              <a:rPr kumimoji="1"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する</a:t>
            </a:r>
            <a:endParaRPr kumimoji="1" lang="en-US"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8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a:t>
            </a:r>
            <a:r>
              <a:rPr kumimoji="1" lang="ja-JP"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運転手はほとんどのタクシー運転手よりも高い収入を得ることができ、</a:t>
            </a:r>
            <a:endParaRPr kumimoji="1" lang="en-US"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2000" b="1" i="0" u="sng"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従来のタクシー</a:t>
            </a:r>
            <a:r>
              <a:rPr kumimoji="1" lang="ja-JP" altLang="en-US" sz="2000" b="1" i="0" u="sng"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免許</a:t>
            </a:r>
            <a:r>
              <a:rPr kumimoji="1" lang="ja-JP" altLang="ja-JP" sz="2000" b="1" i="0" u="sng"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に必要な巨額の費用を払う必要がない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 name="四角形: 角を丸くする 9">
            <a:extLst>
              <a:ext uri="{FF2B5EF4-FFF2-40B4-BE49-F238E27FC236}">
                <a16:creationId xmlns:a16="http://schemas.microsoft.com/office/drawing/2014/main" id="{7969904A-2800-45A2-745D-E4754084119F}"/>
              </a:ext>
            </a:extLst>
          </p:cNvPr>
          <p:cNvSpPr/>
          <p:nvPr/>
        </p:nvSpPr>
        <p:spPr>
          <a:xfrm>
            <a:off x="130628" y="4131697"/>
            <a:ext cx="11930743" cy="1607991"/>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1" name="テキスト ボックス 10">
            <a:extLst>
              <a:ext uri="{FF2B5EF4-FFF2-40B4-BE49-F238E27FC236}">
                <a16:creationId xmlns:a16="http://schemas.microsoft.com/office/drawing/2014/main" id="{670688F6-F285-3A6A-F508-4EED36C6E017}"/>
              </a:ext>
            </a:extLst>
          </p:cNvPr>
          <p:cNvSpPr txBox="1"/>
          <p:nvPr/>
        </p:nvSpPr>
        <p:spPr>
          <a:xfrm>
            <a:off x="420297" y="4212654"/>
            <a:ext cx="1128728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従来のタクシー営業では・・・タクシーの営業許可証である</a:t>
            </a:r>
            <a:r>
              <a:rPr kumimoji="1" lang="ja-JP" altLang="en-US" sz="20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タクシーメダリオン</a:t>
            </a:r>
            <a:r>
              <a:rPr kumimoji="1" lang="ja-JP" altLang="en-US" sz="2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が必要</a:t>
            </a:r>
          </a:p>
        </p:txBody>
      </p:sp>
      <p:pic>
        <p:nvPicPr>
          <p:cNvPr id="12" name="図 11">
            <a:extLst>
              <a:ext uri="{FF2B5EF4-FFF2-40B4-BE49-F238E27FC236}">
                <a16:creationId xmlns:a16="http://schemas.microsoft.com/office/drawing/2014/main" id="{F7E863B9-19CA-6560-CE36-C1BA75A4A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7947" y="4612764"/>
            <a:ext cx="1472458" cy="981393"/>
          </a:xfrm>
          <a:prstGeom prst="rect">
            <a:avLst/>
          </a:prstGeom>
        </p:spPr>
      </p:pic>
      <p:sp>
        <p:nvSpPr>
          <p:cNvPr id="13" name="テキスト ボックス 12">
            <a:extLst>
              <a:ext uri="{FF2B5EF4-FFF2-40B4-BE49-F238E27FC236}">
                <a16:creationId xmlns:a16="http://schemas.microsoft.com/office/drawing/2014/main" id="{FF881222-82E0-5C1E-566A-F5AF8FFD7A17}"/>
              </a:ext>
            </a:extLst>
          </p:cNvPr>
          <p:cNvSpPr txBox="1"/>
          <p:nvPr/>
        </p:nvSpPr>
        <p:spPr>
          <a:xfrm>
            <a:off x="658107" y="5023940"/>
            <a:ext cx="771236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2013</a:t>
            </a:r>
            <a:r>
              <a:rPr kumimoji="1" lang="ja-JP"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年半ば</a:t>
            </a:r>
            <a:r>
              <a:rPr kumimoji="1"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の</a:t>
            </a:r>
            <a:r>
              <a:rPr kumimoji="1" lang="ja-JP"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ニューヨーク市</a:t>
            </a:r>
            <a:r>
              <a:rPr kumimoji="1"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では</a:t>
            </a:r>
            <a:r>
              <a:rPr kumimoji="1" lang="en-US"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120</a:t>
            </a:r>
            <a:r>
              <a:rPr kumimoji="1" lang="ja-JP"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万ドル以上</a:t>
            </a:r>
            <a:endParaRPr kumimoji="1" lang="en-US"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しかし、一年で</a:t>
            </a:r>
            <a:r>
              <a:rPr kumimoji="1" lang="en-US"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30</a:t>
            </a:r>
            <a:r>
              <a:rPr kumimoji="1"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万ドル近く下落、未だに下落は止まっていない</a:t>
            </a:r>
            <a:endParaRPr kumimoji="1" lang="ja-JP"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p:txBody>
      </p:sp>
      <p:sp>
        <p:nvSpPr>
          <p:cNvPr id="14" name="正方形/長方形 13">
            <a:extLst>
              <a:ext uri="{FF2B5EF4-FFF2-40B4-BE49-F238E27FC236}">
                <a16:creationId xmlns:a16="http://schemas.microsoft.com/office/drawing/2014/main" id="{EDA57209-7905-EE1A-55CC-53B778CAFFCE}"/>
              </a:ext>
            </a:extLst>
          </p:cNvPr>
          <p:cNvSpPr/>
          <p:nvPr/>
        </p:nvSpPr>
        <p:spPr>
          <a:xfrm>
            <a:off x="658107" y="4616867"/>
            <a:ext cx="3361234" cy="41134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タクシーメダリオン</a:t>
            </a:r>
            <a:r>
              <a:rPr kumimoji="1"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の価値</a:t>
            </a:r>
            <a:endParaRPr kumimoji="1" lang="ja-JP" altLang="en-US" sz="20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5" name="テキスト ボックス 14">
            <a:extLst>
              <a:ext uri="{FF2B5EF4-FFF2-40B4-BE49-F238E27FC236}">
                <a16:creationId xmlns:a16="http://schemas.microsoft.com/office/drawing/2014/main" id="{5B8374CB-8452-B98A-A15B-C505C00436EC}"/>
              </a:ext>
            </a:extLst>
          </p:cNvPr>
          <p:cNvSpPr txBox="1"/>
          <p:nvPr/>
        </p:nvSpPr>
        <p:spPr>
          <a:xfrm>
            <a:off x="499906" y="1365346"/>
            <a:ext cx="1122317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ja-JP" sz="2200" b="1" i="0" u="none" strike="noStrike" kern="1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配車サービスプラットフォームの</a:t>
            </a:r>
            <a:r>
              <a:rPr kumimoji="1" lang="en-US" altLang="ja-JP" sz="2200" b="1" i="0" u="none" strike="noStrike" kern="1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Uber</a:t>
            </a:r>
            <a:r>
              <a:rPr kumimoji="1" lang="ja-JP" altLang="en-US" sz="2200" b="1" i="0" u="none" strike="noStrike" kern="1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は</a:t>
            </a:r>
            <a:r>
              <a:rPr kumimoji="1" lang="ja-JP" altLang="ja-JP" sz="2200" b="1" i="0" u="none" strike="noStrike" kern="1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タクシーやリムジンサービスといった</a:t>
            </a:r>
            <a:endParaRPr kumimoji="1" lang="en-US" altLang="ja-JP" sz="2200" b="1" i="0" u="none" strike="noStrike" kern="1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ja-JP" sz="2200" b="1" i="0" u="none" strike="noStrike" kern="1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従来のビジネスから配車サービス市場における巨大なシェアを獲得</a:t>
            </a:r>
            <a:r>
              <a:rPr kumimoji="1" lang="ja-JP" altLang="en-US" sz="2200" b="1" i="0" u="none" strike="noStrike" kern="1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した</a:t>
            </a:r>
            <a:endParaRPr kumimoji="1" lang="ja-JP" altLang="en-US"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6" name="四角形: 角を丸くする 15">
            <a:extLst>
              <a:ext uri="{FF2B5EF4-FFF2-40B4-BE49-F238E27FC236}">
                <a16:creationId xmlns:a16="http://schemas.microsoft.com/office/drawing/2014/main" id="{0B4200B4-7867-C0E5-4531-5A8019533A5C}"/>
              </a:ext>
            </a:extLst>
          </p:cNvPr>
          <p:cNvSpPr/>
          <p:nvPr/>
        </p:nvSpPr>
        <p:spPr>
          <a:xfrm>
            <a:off x="331596" y="5832798"/>
            <a:ext cx="11525459" cy="877391"/>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Uber</a:t>
            </a:r>
            <a:r>
              <a:rPr kumimoji="1" lang="ja-JP" altLang="en-US" sz="20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は乗客とドライバーに利益をもたらし、投資家に莫大な富をもたらしたが、数十万人の</a:t>
            </a:r>
            <a:endParaRPr kumimoji="1" lang="en-US" altLang="ja-JP" sz="20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タクシー運転手、配車係、リムジン会社の従業員は突然職を失う危機に瀕した</a:t>
            </a:r>
            <a:endParaRPr kumimoji="1" lang="en-US" altLang="ja-JP" sz="20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3009205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BB844-5CAA-2501-7359-456467E7FFDD}"/>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1EF0A533-8938-34ED-B0EC-EFE7FB3DF239}"/>
              </a:ext>
            </a:extLst>
          </p:cNvPr>
          <p:cNvSpPr>
            <a:spLocks noGrp="1"/>
          </p:cNvSpPr>
          <p:nvPr>
            <p:ph type="title"/>
          </p:nvPr>
        </p:nvSpPr>
        <p:spPr>
          <a:xfrm>
            <a:off x="838200" y="365126"/>
            <a:ext cx="10515600" cy="911016"/>
          </a:xfrm>
        </p:spPr>
        <p:txBody>
          <a:bodyPr>
            <a:normAutofit/>
          </a:bodyPr>
          <a:lstStyle/>
          <a:p>
            <a:pPr algn="ctr"/>
            <a:r>
              <a:rPr lang="en-US" altLang="ja-JP" sz="3400" dirty="0">
                <a:latin typeface="メイリオ" panose="020B0604030504040204" pitchFamily="50" charset="-128"/>
                <a:ea typeface="メイリオ" panose="020B0604030504040204" pitchFamily="50" charset="-128"/>
              </a:rPr>
              <a:t>Uber</a:t>
            </a:r>
            <a:r>
              <a:rPr lang="ja-JP" altLang="en-US" sz="3400" dirty="0">
                <a:latin typeface="メイリオ" panose="020B0604030504040204" pitchFamily="50" charset="-128"/>
                <a:ea typeface="メイリオ" panose="020B0604030504040204" pitchFamily="50" charset="-128"/>
              </a:rPr>
              <a:t>がもたらした破壊的イノベーション</a:t>
            </a:r>
          </a:p>
        </p:txBody>
      </p:sp>
      <p:cxnSp>
        <p:nvCxnSpPr>
          <p:cNvPr id="7" name="直線コネクタ 6">
            <a:extLst>
              <a:ext uri="{FF2B5EF4-FFF2-40B4-BE49-F238E27FC236}">
                <a16:creationId xmlns:a16="http://schemas.microsoft.com/office/drawing/2014/main" id="{361E37B2-2BD3-1B48-991A-1312C191CE08}"/>
              </a:ext>
            </a:extLst>
          </p:cNvPr>
          <p:cNvCxnSpPr>
            <a:cxnSpLocks/>
          </p:cNvCxnSpPr>
          <p:nvPr/>
        </p:nvCxnSpPr>
        <p:spPr>
          <a:xfrm>
            <a:off x="763675" y="1034980"/>
            <a:ext cx="10718241"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id="{65FA18ED-90AE-3D89-E88F-6CE63FF12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260" y="1995846"/>
            <a:ext cx="1627318" cy="2127195"/>
          </a:xfrm>
          <a:prstGeom prst="rect">
            <a:avLst/>
          </a:prstGeom>
        </p:spPr>
      </p:pic>
      <p:sp>
        <p:nvSpPr>
          <p:cNvPr id="3" name="正方形/長方形 2">
            <a:extLst>
              <a:ext uri="{FF2B5EF4-FFF2-40B4-BE49-F238E27FC236}">
                <a16:creationId xmlns:a16="http://schemas.microsoft.com/office/drawing/2014/main" id="{16CF406B-F582-7E01-578C-ED898F46DA2B}"/>
              </a:ext>
            </a:extLst>
          </p:cNvPr>
          <p:cNvSpPr/>
          <p:nvPr/>
        </p:nvSpPr>
        <p:spPr>
          <a:xfrm>
            <a:off x="401933" y="1135463"/>
            <a:ext cx="3336053" cy="85787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サンフランシスコ</a:t>
            </a:r>
            <a:endParaRPr kumimoji="1" lang="en-US" altLang="ja-JP" sz="1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タクシー運転手協会会長</a:t>
            </a:r>
            <a:endParaRPr kumimoji="1" lang="en-US" altLang="ja-JP" sz="1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バリー・コレンゴールド氏</a:t>
            </a:r>
          </a:p>
        </p:txBody>
      </p:sp>
      <p:pic>
        <p:nvPicPr>
          <p:cNvPr id="6" name="グラフィックス 5" descr="オフィス ワーカー">
            <a:extLst>
              <a:ext uri="{FF2B5EF4-FFF2-40B4-BE49-F238E27FC236}">
                <a16:creationId xmlns:a16="http://schemas.microsoft.com/office/drawing/2014/main" id="{4E9C3B13-1553-26AC-7112-254D0DA016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876" y="2834263"/>
            <a:ext cx="1406768" cy="1406768"/>
          </a:xfrm>
          <a:prstGeom prst="rect">
            <a:avLst/>
          </a:prstGeom>
        </p:spPr>
      </p:pic>
      <p:sp>
        <p:nvSpPr>
          <p:cNvPr id="8" name="吹き出し: 四角形 7">
            <a:extLst>
              <a:ext uri="{FF2B5EF4-FFF2-40B4-BE49-F238E27FC236}">
                <a16:creationId xmlns:a16="http://schemas.microsoft.com/office/drawing/2014/main" id="{C813D271-1FD8-ACD7-CB87-68F9F6F71C71}"/>
              </a:ext>
            </a:extLst>
          </p:cNvPr>
          <p:cNvSpPr/>
          <p:nvPr/>
        </p:nvSpPr>
        <p:spPr>
          <a:xfrm>
            <a:off x="1678077" y="4123041"/>
            <a:ext cx="3889412" cy="619781"/>
          </a:xfrm>
          <a:prstGeom prst="wedgeRectCallout">
            <a:avLst>
              <a:gd name="adj1" fmla="val -44316"/>
              <a:gd name="adj2" fmla="val -137758"/>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34" charset="-128"/>
              <a:cs typeface="+mn-cs"/>
            </a:endParaRPr>
          </a:p>
        </p:txBody>
      </p:sp>
      <p:sp>
        <p:nvSpPr>
          <p:cNvPr id="9" name="テキスト ボックス 8">
            <a:extLst>
              <a:ext uri="{FF2B5EF4-FFF2-40B4-BE49-F238E27FC236}">
                <a16:creationId xmlns:a16="http://schemas.microsoft.com/office/drawing/2014/main" id="{2904910F-F7E4-7F49-6E0F-B0AC9D985885}"/>
              </a:ext>
            </a:extLst>
          </p:cNvPr>
          <p:cNvSpPr txBox="1"/>
          <p:nvPr/>
        </p:nvSpPr>
        <p:spPr>
          <a:xfrm>
            <a:off x="1716439" y="4241624"/>
            <a:ext cx="404309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Uber</a:t>
            </a:r>
            <a:r>
              <a:rPr kumimoji="1" lang="ja-JP" altLang="en-US" sz="2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の幹部は「</a:t>
            </a:r>
            <a:r>
              <a:rPr kumimoji="1" lang="ja-JP" altLang="en-US" sz="2400" b="1" i="0" u="none" strike="noStrike" kern="1200" cap="none" spc="0" normalizeH="0" baseline="0" noProof="0" dirty="0">
                <a:ln>
                  <a:solidFill>
                    <a:srgbClr val="ED7D31">
                      <a:lumMod val="75000"/>
                    </a:srgbClr>
                  </a:solidFill>
                </a:ln>
                <a:solidFill>
                  <a:srgbClr val="FF0000"/>
                </a:solidFill>
                <a:effectLst/>
                <a:uLnTx/>
                <a:uFillTx/>
                <a:latin typeface="メイリオ" panose="020B0604030504040204" pitchFamily="50" charset="-128"/>
                <a:ea typeface="メイリオ" panose="020B0604030504040204" pitchFamily="50" charset="-128"/>
                <a:cs typeface="+mn-cs"/>
              </a:rPr>
              <a:t>泥棒男爵</a:t>
            </a:r>
            <a:r>
              <a:rPr kumimoji="1" lang="ja-JP" altLang="en-US" sz="2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10" name="テキスト ボックス 9">
            <a:extLst>
              <a:ext uri="{FF2B5EF4-FFF2-40B4-BE49-F238E27FC236}">
                <a16:creationId xmlns:a16="http://schemas.microsoft.com/office/drawing/2014/main" id="{F96D5AC3-7427-430A-B507-A467E3AC874F}"/>
              </a:ext>
            </a:extLst>
          </p:cNvPr>
          <p:cNvSpPr txBox="1"/>
          <p:nvPr/>
        </p:nvSpPr>
        <p:spPr>
          <a:xfrm>
            <a:off x="4039521" y="1317166"/>
            <a:ext cx="7447748"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「彼らは違法な営業から始め、規制を一切遵守せず、</a:t>
            </a:r>
            <a:endParaRPr kumimoji="1" lang="en-US" altLang="ja-JP" sz="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不公平な競争を繰り広げた。そして、巨大化していった。</a:t>
            </a:r>
            <a:endParaRPr kumimoji="1" lang="en-US" altLang="ja-JP" sz="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彼らはルールを無視できるほどの資金を持っていた。」</a:t>
            </a:r>
            <a:endParaRPr kumimoji="1" lang="en-US" altLang="ja-JP"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2015</a:t>
            </a:r>
            <a:r>
              <a:rPr kumimoji="1" lang="ja-JP" altLang="en-US" sz="22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年までにタクシー業界全体が崩壊すると予想</a:t>
            </a:r>
          </a:p>
        </p:txBody>
      </p:sp>
      <p:sp>
        <p:nvSpPr>
          <p:cNvPr id="11" name="四角形: 角を丸くする 10">
            <a:extLst>
              <a:ext uri="{FF2B5EF4-FFF2-40B4-BE49-F238E27FC236}">
                <a16:creationId xmlns:a16="http://schemas.microsoft.com/office/drawing/2014/main" id="{671EEB39-AA06-4186-E450-C3F683F7F581}"/>
              </a:ext>
            </a:extLst>
          </p:cNvPr>
          <p:cNvSpPr/>
          <p:nvPr/>
        </p:nvSpPr>
        <p:spPr>
          <a:xfrm>
            <a:off x="742876" y="5142942"/>
            <a:ext cx="10690609" cy="1107294"/>
          </a:xfrm>
          <a:prstGeom prst="roundRect">
            <a:avLst/>
          </a:prstGeom>
          <a:solidFill>
            <a:schemeClr val="bg1"/>
          </a:solid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34" charset="-128"/>
              <a:cs typeface="+mn-cs"/>
            </a:endParaRPr>
          </a:p>
        </p:txBody>
      </p:sp>
      <p:sp>
        <p:nvSpPr>
          <p:cNvPr id="12" name="テキスト ボックス 11">
            <a:extLst>
              <a:ext uri="{FF2B5EF4-FFF2-40B4-BE49-F238E27FC236}">
                <a16:creationId xmlns:a16="http://schemas.microsoft.com/office/drawing/2014/main" id="{C252F221-BF66-FC8B-918F-4B14EE58DE3B}"/>
              </a:ext>
            </a:extLst>
          </p:cNvPr>
          <p:cNvSpPr txBox="1"/>
          <p:nvPr/>
        </p:nvSpPr>
        <p:spPr>
          <a:xfrm>
            <a:off x="838200" y="5484713"/>
            <a:ext cx="106490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プラットフォーム企業はかつて安定していた業界を迅速かつ容易に変革する</a:t>
            </a:r>
          </a:p>
        </p:txBody>
      </p:sp>
    </p:spTree>
    <p:extLst>
      <p:ext uri="{BB962C8B-B14F-4D97-AF65-F5344CB8AC3E}">
        <p14:creationId xmlns:p14="http://schemas.microsoft.com/office/powerpoint/2010/main" val="2431587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D5C97-D17F-A8B5-189A-7E68BE02EF3A}"/>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3A815C49-0273-EC3C-8E39-DA6A0AA39EAE}"/>
              </a:ext>
            </a:extLst>
          </p:cNvPr>
          <p:cNvSpPr>
            <a:spLocks noGrp="1"/>
          </p:cNvSpPr>
          <p:nvPr>
            <p:ph type="title"/>
          </p:nvPr>
        </p:nvSpPr>
        <p:spPr>
          <a:xfrm>
            <a:off x="838200" y="365126"/>
            <a:ext cx="10515600" cy="911016"/>
          </a:xfrm>
        </p:spPr>
        <p:txBody>
          <a:bodyPr>
            <a:normAutofit/>
          </a:bodyPr>
          <a:lstStyle/>
          <a:p>
            <a:pPr algn="ctr"/>
            <a:r>
              <a:rPr lang="en-US" altLang="ja-JP" sz="3400" dirty="0">
                <a:latin typeface="メイリオ" panose="020B0604030504040204" pitchFamily="50" charset="-128"/>
                <a:ea typeface="メイリオ" panose="020B0604030504040204" pitchFamily="50" charset="-128"/>
              </a:rPr>
              <a:t>Uber</a:t>
            </a:r>
            <a:r>
              <a:rPr lang="ja-JP" altLang="en-US" sz="3400" dirty="0">
                <a:latin typeface="メイリオ" panose="020B0604030504040204" pitchFamily="50" charset="-128"/>
                <a:ea typeface="メイリオ" panose="020B0604030504040204" pitchFamily="50" charset="-128"/>
              </a:rPr>
              <a:t>がもたらした破壊的イノベーション</a:t>
            </a:r>
          </a:p>
        </p:txBody>
      </p:sp>
      <p:cxnSp>
        <p:nvCxnSpPr>
          <p:cNvPr id="7" name="直線コネクタ 6">
            <a:extLst>
              <a:ext uri="{FF2B5EF4-FFF2-40B4-BE49-F238E27FC236}">
                <a16:creationId xmlns:a16="http://schemas.microsoft.com/office/drawing/2014/main" id="{D2A4A6B1-3E5A-3EB2-C332-5B4106214DF3}"/>
              </a:ext>
            </a:extLst>
          </p:cNvPr>
          <p:cNvCxnSpPr>
            <a:cxnSpLocks/>
          </p:cNvCxnSpPr>
          <p:nvPr/>
        </p:nvCxnSpPr>
        <p:spPr>
          <a:xfrm>
            <a:off x="763675" y="1034980"/>
            <a:ext cx="10718241"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470354CA-6C68-8945-39B6-98C1B0B10838}"/>
              </a:ext>
            </a:extLst>
          </p:cNvPr>
          <p:cNvSpPr txBox="1"/>
          <p:nvPr/>
        </p:nvSpPr>
        <p:spPr>
          <a:xfrm>
            <a:off x="499068" y="1215851"/>
            <a:ext cx="1119386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Uber</a:t>
            </a:r>
            <a:r>
              <a:rPr kumimoji="1" lang="ja-JP" altLang="en-US" sz="2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のプラットフォームモデルに自動運転車の技術が組み合わさることで</a:t>
            </a:r>
            <a:endParaRPr kumimoji="1" lang="en-US" altLang="ja-JP" sz="2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タクシー業界にとどまらない一連の連鎖的な影響を及ぼす可能性がある</a:t>
            </a:r>
          </a:p>
        </p:txBody>
      </p:sp>
      <p:sp>
        <p:nvSpPr>
          <p:cNvPr id="3" name="正方形/長方形 2">
            <a:extLst>
              <a:ext uri="{FF2B5EF4-FFF2-40B4-BE49-F238E27FC236}">
                <a16:creationId xmlns:a16="http://schemas.microsoft.com/office/drawing/2014/main" id="{26DC93E1-F3C5-8A4A-F788-2FCE29B208D1}"/>
              </a:ext>
            </a:extLst>
          </p:cNvPr>
          <p:cNvSpPr/>
          <p:nvPr/>
        </p:nvSpPr>
        <p:spPr>
          <a:xfrm>
            <a:off x="643094" y="2046848"/>
            <a:ext cx="2411605" cy="50628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ある未来学者</a:t>
            </a:r>
          </a:p>
        </p:txBody>
      </p:sp>
      <p:pic>
        <p:nvPicPr>
          <p:cNvPr id="6" name="グラフィックス 5" descr="教授">
            <a:extLst>
              <a:ext uri="{FF2B5EF4-FFF2-40B4-BE49-F238E27FC236}">
                <a16:creationId xmlns:a16="http://schemas.microsoft.com/office/drawing/2014/main" id="{B445C12E-0446-4E36-A7FD-68A60759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9279" y="2538891"/>
            <a:ext cx="1399232" cy="1399232"/>
          </a:xfrm>
          <a:prstGeom prst="rect">
            <a:avLst/>
          </a:prstGeom>
        </p:spPr>
      </p:pic>
      <p:sp>
        <p:nvSpPr>
          <p:cNvPr id="8" name="テキスト ボックス 7">
            <a:extLst>
              <a:ext uri="{FF2B5EF4-FFF2-40B4-BE49-F238E27FC236}">
                <a16:creationId xmlns:a16="http://schemas.microsoft.com/office/drawing/2014/main" id="{83B28C3A-2529-BA62-92D8-DDB9B85744AC}"/>
              </a:ext>
            </a:extLst>
          </p:cNvPr>
          <p:cNvSpPr txBox="1"/>
          <p:nvPr/>
        </p:nvSpPr>
        <p:spPr>
          <a:xfrm>
            <a:off x="2940817" y="2830127"/>
            <a:ext cx="848080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「何百万人もの人々が自動車の所有を完全に放棄し、</a:t>
            </a:r>
            <a:endParaRPr kumimoji="1" lang="en-US" altLang="ja-JP"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代わりに即座に配備可能なウーバーの自動運転車両に頼り、</a:t>
            </a:r>
            <a:endParaRPr kumimoji="1" lang="en-US" altLang="ja-JP"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1</a:t>
            </a:r>
            <a:r>
              <a:rPr kumimoji="1" lang="ja-JP" altLang="en-US"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マイルあたり約</a:t>
            </a:r>
            <a:r>
              <a:rPr kumimoji="1" lang="en-US" altLang="ja-JP"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50</a:t>
            </a:r>
            <a:r>
              <a:rPr kumimoji="1" lang="ja-JP" altLang="en-US"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セントで目的地まで移動するようになる」</a:t>
            </a:r>
          </a:p>
        </p:txBody>
      </p:sp>
      <p:sp>
        <p:nvSpPr>
          <p:cNvPr id="9" name="正方形/長方形 8">
            <a:extLst>
              <a:ext uri="{FF2B5EF4-FFF2-40B4-BE49-F238E27FC236}">
                <a16:creationId xmlns:a16="http://schemas.microsoft.com/office/drawing/2014/main" id="{AF6C4C44-7BCA-E5DE-3647-BA747ECB3B49}"/>
              </a:ext>
            </a:extLst>
          </p:cNvPr>
          <p:cNvSpPr/>
          <p:nvPr/>
        </p:nvSpPr>
        <p:spPr>
          <a:xfrm>
            <a:off x="316521" y="4389455"/>
            <a:ext cx="3064749" cy="84339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Uber</a:t>
            </a:r>
            <a:r>
              <a:rPr kumimoji="1" lang="ja-JP" altLang="en-US" sz="1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の共同創業者兼</a:t>
            </a:r>
            <a:r>
              <a:rPr kumimoji="1" lang="en-US" altLang="ja-JP" sz="1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CEO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トラビス・カラニック氏</a:t>
            </a:r>
            <a:endParaRPr kumimoji="1" lang="en-US" altLang="ja-JP" sz="1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pic>
        <p:nvPicPr>
          <p:cNvPr id="10" name="グラフィックス 9" descr="男性のプロフィール">
            <a:extLst>
              <a:ext uri="{FF2B5EF4-FFF2-40B4-BE49-F238E27FC236}">
                <a16:creationId xmlns:a16="http://schemas.microsoft.com/office/drawing/2014/main" id="{772C4783-ED1D-8BF6-93A1-1B3456B8E4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7926" y="5268252"/>
            <a:ext cx="1441937" cy="1441937"/>
          </a:xfrm>
          <a:prstGeom prst="rect">
            <a:avLst/>
          </a:prstGeom>
        </p:spPr>
      </p:pic>
      <p:sp>
        <p:nvSpPr>
          <p:cNvPr id="11" name="テキスト ボックス 10">
            <a:extLst>
              <a:ext uri="{FF2B5EF4-FFF2-40B4-BE49-F238E27FC236}">
                <a16:creationId xmlns:a16="http://schemas.microsoft.com/office/drawing/2014/main" id="{4BF62018-27B7-A8AA-EE42-3EFBFC1FEB51}"/>
              </a:ext>
            </a:extLst>
          </p:cNvPr>
          <p:cNvSpPr txBox="1"/>
          <p:nvPr/>
        </p:nvSpPr>
        <p:spPr>
          <a:xfrm>
            <a:off x="2940817" y="5560556"/>
            <a:ext cx="927797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「ウーバーの利用が自動車の所有よりも安くなる時代を目指している」</a:t>
            </a:r>
            <a:endParaRPr kumimoji="1" lang="en-US" altLang="ja-JP"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究極の目標は「</a:t>
            </a:r>
            <a:r>
              <a:rPr kumimoji="1" lang="ja-JP" altLang="en-US" sz="22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水道水のように信頼できる交通手段</a:t>
            </a:r>
            <a:r>
              <a:rPr kumimoji="1" lang="ja-JP" altLang="en-US"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en-US" altLang="ja-JP"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256270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7705D-39A3-9683-55DD-950D2B74B39E}"/>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13708B89-27CA-A760-12A1-9E510B2B1548}"/>
              </a:ext>
            </a:extLst>
          </p:cNvPr>
          <p:cNvSpPr>
            <a:spLocks noGrp="1"/>
          </p:cNvSpPr>
          <p:nvPr>
            <p:ph type="title"/>
          </p:nvPr>
        </p:nvSpPr>
        <p:spPr>
          <a:xfrm>
            <a:off x="838200" y="365126"/>
            <a:ext cx="10515600" cy="911016"/>
          </a:xfrm>
        </p:spPr>
        <p:txBody>
          <a:bodyPr>
            <a:normAutofit/>
          </a:bodyPr>
          <a:lstStyle/>
          <a:p>
            <a:pPr algn="ctr"/>
            <a:r>
              <a:rPr lang="en-US" altLang="ja-JP" sz="3400" dirty="0">
                <a:latin typeface="メイリオ" panose="020B0604030504040204" pitchFamily="50" charset="-128"/>
                <a:ea typeface="メイリオ" panose="020B0604030504040204" pitchFamily="50" charset="-128"/>
              </a:rPr>
              <a:t>A CAPSURE HISTORY OF DIGITAL DISRUPTION</a:t>
            </a:r>
            <a:endParaRPr lang="ja-JP" altLang="en-US" sz="3400" dirty="0">
              <a:latin typeface="メイリオ" panose="020B0604030504040204" pitchFamily="50" charset="-128"/>
              <a:ea typeface="メイリオ" panose="020B0604030504040204" pitchFamily="50" charset="-128"/>
            </a:endParaRPr>
          </a:p>
        </p:txBody>
      </p:sp>
      <p:cxnSp>
        <p:nvCxnSpPr>
          <p:cNvPr id="7" name="直線コネクタ 6">
            <a:extLst>
              <a:ext uri="{FF2B5EF4-FFF2-40B4-BE49-F238E27FC236}">
                <a16:creationId xmlns:a16="http://schemas.microsoft.com/office/drawing/2014/main" id="{03B17627-44E0-5580-8BF1-8B3943819CB3}"/>
              </a:ext>
            </a:extLst>
          </p:cNvPr>
          <p:cNvCxnSpPr>
            <a:cxnSpLocks/>
          </p:cNvCxnSpPr>
          <p:nvPr/>
        </p:nvCxnSpPr>
        <p:spPr>
          <a:xfrm>
            <a:off x="763675" y="1034980"/>
            <a:ext cx="10718241"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8B93A6FF-9167-7586-ED99-132FCF39C04C}"/>
              </a:ext>
            </a:extLst>
          </p:cNvPr>
          <p:cNvSpPr txBox="1"/>
          <p:nvPr/>
        </p:nvSpPr>
        <p:spPr>
          <a:xfrm>
            <a:off x="925353" y="1215851"/>
            <a:ext cx="10341293"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インターネットによる破壊的イノベーションの物語は主に</a:t>
            </a:r>
            <a:r>
              <a:rPr kumimoji="1" lang="ja-JP" altLang="en-US" sz="2200" b="1"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二つの段階</a:t>
            </a:r>
            <a:r>
              <a:rPr kumimoji="1" lang="ja-JP" altLang="en-US" sz="2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で起こった</a:t>
            </a:r>
          </a:p>
        </p:txBody>
      </p:sp>
      <p:sp>
        <p:nvSpPr>
          <p:cNvPr id="3" name="正方形/長方形 2">
            <a:extLst>
              <a:ext uri="{FF2B5EF4-FFF2-40B4-BE49-F238E27FC236}">
                <a16:creationId xmlns:a16="http://schemas.microsoft.com/office/drawing/2014/main" id="{74DC6535-CCD5-E1A5-5B3A-2168D3E1FC4A}"/>
              </a:ext>
            </a:extLst>
          </p:cNvPr>
          <p:cNvSpPr/>
          <p:nvPr/>
        </p:nvSpPr>
        <p:spPr>
          <a:xfrm>
            <a:off x="2066610" y="1887345"/>
            <a:ext cx="8058778" cy="85956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6" name="正方形/長方形 5">
            <a:extLst>
              <a:ext uri="{FF2B5EF4-FFF2-40B4-BE49-F238E27FC236}">
                <a16:creationId xmlns:a16="http://schemas.microsoft.com/office/drawing/2014/main" id="{DB3A52CC-BBDD-16F1-89F2-5818DBD61B00}"/>
              </a:ext>
            </a:extLst>
          </p:cNvPr>
          <p:cNvSpPr/>
          <p:nvPr/>
        </p:nvSpPr>
        <p:spPr>
          <a:xfrm>
            <a:off x="4798087" y="1709719"/>
            <a:ext cx="2595824" cy="430888"/>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第一段階</a:t>
            </a:r>
            <a:endParaRPr kumimoji="1" lang="ja-JP" altLang="en-US" sz="20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8" name="テキスト ボックス 7">
            <a:extLst>
              <a:ext uri="{FF2B5EF4-FFF2-40B4-BE49-F238E27FC236}">
                <a16:creationId xmlns:a16="http://schemas.microsoft.com/office/drawing/2014/main" id="{323E8DFE-344C-3E86-71D0-F6FA3A4E5E81}"/>
              </a:ext>
            </a:extLst>
          </p:cNvPr>
          <p:cNvSpPr txBox="1"/>
          <p:nvPr/>
        </p:nvSpPr>
        <p:spPr>
          <a:xfrm>
            <a:off x="2194931" y="2223166"/>
            <a:ext cx="7802136"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2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効率的なパイプラインが非効率的なパイプラインを飲み込む</a:t>
            </a:r>
          </a:p>
        </p:txBody>
      </p:sp>
      <p:sp>
        <p:nvSpPr>
          <p:cNvPr id="9" name="正方形/長方形 8">
            <a:extLst>
              <a:ext uri="{FF2B5EF4-FFF2-40B4-BE49-F238E27FC236}">
                <a16:creationId xmlns:a16="http://schemas.microsoft.com/office/drawing/2014/main" id="{9403F0AA-8767-125B-D676-BB550A24F490}"/>
              </a:ext>
            </a:extLst>
          </p:cNvPr>
          <p:cNvSpPr/>
          <p:nvPr/>
        </p:nvSpPr>
        <p:spPr>
          <a:xfrm>
            <a:off x="925353" y="2924535"/>
            <a:ext cx="3958146" cy="430888"/>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オフラインパイプライン</a:t>
            </a:r>
            <a:endParaRPr kumimoji="1" lang="ja-JP" altLang="en-US" sz="20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0" name="矢印: 下 9">
            <a:extLst>
              <a:ext uri="{FF2B5EF4-FFF2-40B4-BE49-F238E27FC236}">
                <a16:creationId xmlns:a16="http://schemas.microsoft.com/office/drawing/2014/main" id="{7CF40284-A21D-2F97-0A91-0B9D0AFB1C45}"/>
              </a:ext>
            </a:extLst>
          </p:cNvPr>
          <p:cNvSpPr/>
          <p:nvPr/>
        </p:nvSpPr>
        <p:spPr>
          <a:xfrm>
            <a:off x="9470753" y="3524892"/>
            <a:ext cx="442128" cy="813916"/>
          </a:xfrm>
          <a:prstGeom prst="down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1" name="正方形/長方形 10">
            <a:extLst>
              <a:ext uri="{FF2B5EF4-FFF2-40B4-BE49-F238E27FC236}">
                <a16:creationId xmlns:a16="http://schemas.microsoft.com/office/drawing/2014/main" id="{9F3BFE74-01B3-CFDE-CECF-1D46217D8B7E}"/>
              </a:ext>
            </a:extLst>
          </p:cNvPr>
          <p:cNvSpPr/>
          <p:nvPr/>
        </p:nvSpPr>
        <p:spPr>
          <a:xfrm>
            <a:off x="7209761" y="2924535"/>
            <a:ext cx="3958146" cy="430888"/>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オンラインパイプライン</a:t>
            </a:r>
            <a:endParaRPr kumimoji="1" lang="ja-JP" altLang="en-US" sz="20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2" name="テキスト ボックス 11">
            <a:extLst>
              <a:ext uri="{FF2B5EF4-FFF2-40B4-BE49-F238E27FC236}">
                <a16:creationId xmlns:a16="http://schemas.microsoft.com/office/drawing/2014/main" id="{95E93ADB-12B1-3D7F-8039-5B26F2637A12}"/>
              </a:ext>
            </a:extLst>
          </p:cNvPr>
          <p:cNvSpPr txBox="1"/>
          <p:nvPr/>
        </p:nvSpPr>
        <p:spPr>
          <a:xfrm>
            <a:off x="1024093" y="3639924"/>
            <a:ext cx="208503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流通の限界費用</a:t>
            </a:r>
          </a:p>
        </p:txBody>
      </p:sp>
      <p:sp>
        <p:nvSpPr>
          <p:cNvPr id="13" name="テキスト ボックス 12">
            <a:extLst>
              <a:ext uri="{FF2B5EF4-FFF2-40B4-BE49-F238E27FC236}">
                <a16:creationId xmlns:a16="http://schemas.microsoft.com/office/drawing/2014/main" id="{3DC7DA9C-BC3E-D77D-DBB4-F6C28C08293A}"/>
              </a:ext>
            </a:extLst>
          </p:cNvPr>
          <p:cNvSpPr txBox="1"/>
          <p:nvPr/>
        </p:nvSpPr>
        <p:spPr>
          <a:xfrm>
            <a:off x="7401631" y="3639924"/>
            <a:ext cx="208503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流通の限界費用</a:t>
            </a:r>
          </a:p>
        </p:txBody>
      </p:sp>
      <p:sp>
        <p:nvSpPr>
          <p:cNvPr id="14" name="矢印: 上 13">
            <a:extLst>
              <a:ext uri="{FF2B5EF4-FFF2-40B4-BE49-F238E27FC236}">
                <a16:creationId xmlns:a16="http://schemas.microsoft.com/office/drawing/2014/main" id="{1215C17E-C8B9-A94D-F909-A804D446F7CE}"/>
              </a:ext>
            </a:extLst>
          </p:cNvPr>
          <p:cNvSpPr/>
          <p:nvPr/>
        </p:nvSpPr>
        <p:spPr>
          <a:xfrm>
            <a:off x="3108288" y="3524892"/>
            <a:ext cx="427894" cy="813916"/>
          </a:xfrm>
          <a:prstGeom prs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5" name="テキスト ボックス 14">
            <a:extLst>
              <a:ext uri="{FF2B5EF4-FFF2-40B4-BE49-F238E27FC236}">
                <a16:creationId xmlns:a16="http://schemas.microsoft.com/office/drawing/2014/main" id="{7EDEE586-AD14-DDF6-24D1-2AE4A9BB188C}"/>
              </a:ext>
            </a:extLst>
          </p:cNvPr>
          <p:cNvSpPr txBox="1"/>
          <p:nvPr/>
        </p:nvSpPr>
        <p:spPr>
          <a:xfrm>
            <a:off x="3536182" y="3822070"/>
            <a:ext cx="5437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w="22225">
                  <a:solidFill>
                    <a:srgbClr val="ED7D31"/>
                  </a:solidFill>
                  <a:prstDash val="solid"/>
                </a:ln>
                <a:solidFill>
                  <a:srgbClr val="ED7D31">
                    <a:lumMod val="40000"/>
                    <a:lumOff val="60000"/>
                  </a:srgbClr>
                </a:solidFill>
                <a:effectLst/>
                <a:uLnTx/>
                <a:uFillTx/>
                <a:latin typeface="メイリオ" panose="020B0604030504040204" pitchFamily="50" charset="-128"/>
                <a:ea typeface="メイリオ" panose="020B0604030504040204" pitchFamily="50" charset="-128"/>
                <a:cs typeface="+mn-cs"/>
              </a:rPr>
              <a:t>高</a:t>
            </a:r>
          </a:p>
        </p:txBody>
      </p:sp>
      <p:sp>
        <p:nvSpPr>
          <p:cNvPr id="16" name="テキスト ボックス 15">
            <a:extLst>
              <a:ext uri="{FF2B5EF4-FFF2-40B4-BE49-F238E27FC236}">
                <a16:creationId xmlns:a16="http://schemas.microsoft.com/office/drawing/2014/main" id="{7BBD8E58-863E-901D-DE3D-92258A1AB3B2}"/>
              </a:ext>
            </a:extLst>
          </p:cNvPr>
          <p:cNvSpPr txBox="1"/>
          <p:nvPr/>
        </p:nvSpPr>
        <p:spPr>
          <a:xfrm>
            <a:off x="9912881" y="3777063"/>
            <a:ext cx="5437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solidFill>
                    <a:srgbClr val="0070C0"/>
                  </a:solidFill>
                </a:ln>
                <a:solidFill>
                  <a:srgbClr val="00B0F0"/>
                </a:solidFill>
                <a:effectLst/>
                <a:uLnTx/>
                <a:uFillTx/>
                <a:latin typeface="メイリオ" panose="020B0604030504040204" pitchFamily="50" charset="-128"/>
                <a:ea typeface="メイリオ" panose="020B0604030504040204" pitchFamily="50" charset="-128"/>
                <a:cs typeface="+mn-cs"/>
              </a:rPr>
              <a:t>低</a:t>
            </a:r>
          </a:p>
        </p:txBody>
      </p:sp>
      <p:cxnSp>
        <p:nvCxnSpPr>
          <p:cNvPr id="17" name="直線コネクタ 16">
            <a:extLst>
              <a:ext uri="{FF2B5EF4-FFF2-40B4-BE49-F238E27FC236}">
                <a16:creationId xmlns:a16="http://schemas.microsoft.com/office/drawing/2014/main" id="{8FFE0B75-5BF6-C6CF-48C5-E59F4244C90D}"/>
              </a:ext>
            </a:extLst>
          </p:cNvPr>
          <p:cNvCxnSpPr>
            <a:cxnSpLocks/>
          </p:cNvCxnSpPr>
          <p:nvPr/>
        </p:nvCxnSpPr>
        <p:spPr>
          <a:xfrm>
            <a:off x="6062506" y="2924535"/>
            <a:ext cx="0" cy="343653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18" name="図 17">
            <a:extLst>
              <a:ext uri="{FF2B5EF4-FFF2-40B4-BE49-F238E27FC236}">
                <a16:creationId xmlns:a16="http://schemas.microsoft.com/office/drawing/2014/main" id="{5507AE4F-3B2C-B253-02F3-E0050DE0B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381" y="5178307"/>
            <a:ext cx="2195079" cy="1234732"/>
          </a:xfrm>
          <a:prstGeom prst="rect">
            <a:avLst/>
          </a:prstGeom>
        </p:spPr>
      </p:pic>
      <p:pic>
        <p:nvPicPr>
          <p:cNvPr id="19" name="図 18">
            <a:extLst>
              <a:ext uri="{FF2B5EF4-FFF2-40B4-BE49-F238E27FC236}">
                <a16:creationId xmlns:a16="http://schemas.microsoft.com/office/drawing/2014/main" id="{73FB2EB1-E803-18E1-44E2-5DB5C6210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28" y="4213609"/>
            <a:ext cx="1929395" cy="1929395"/>
          </a:xfrm>
          <a:prstGeom prst="rect">
            <a:avLst/>
          </a:prstGeom>
        </p:spPr>
      </p:pic>
      <p:pic>
        <p:nvPicPr>
          <p:cNvPr id="20" name="図 19">
            <a:extLst>
              <a:ext uri="{FF2B5EF4-FFF2-40B4-BE49-F238E27FC236}">
                <a16:creationId xmlns:a16="http://schemas.microsoft.com/office/drawing/2014/main" id="{5B647E4D-374E-C09A-FE0D-C8677FBE71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6244" y="4633220"/>
            <a:ext cx="2195079" cy="953291"/>
          </a:xfrm>
          <a:prstGeom prst="rect">
            <a:avLst/>
          </a:prstGeom>
        </p:spPr>
      </p:pic>
      <p:pic>
        <p:nvPicPr>
          <p:cNvPr id="21" name="図 20">
            <a:extLst>
              <a:ext uri="{FF2B5EF4-FFF2-40B4-BE49-F238E27FC236}">
                <a16:creationId xmlns:a16="http://schemas.microsoft.com/office/drawing/2014/main" id="{977982F2-7122-9A29-8A6F-8E73634A6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1245" y="5185293"/>
            <a:ext cx="1830656" cy="1029744"/>
          </a:xfrm>
          <a:prstGeom prst="rect">
            <a:avLst/>
          </a:prstGeom>
        </p:spPr>
      </p:pic>
    </p:spTree>
    <p:extLst>
      <p:ext uri="{BB962C8B-B14F-4D97-AF65-F5344CB8AC3E}">
        <p14:creationId xmlns:p14="http://schemas.microsoft.com/office/powerpoint/2010/main" val="2583089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6F052-F343-356A-72AD-07F4FE0FE804}"/>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29904BB4-D589-F1F9-4DEC-70CC8031EF18}"/>
              </a:ext>
            </a:extLst>
          </p:cNvPr>
          <p:cNvSpPr>
            <a:spLocks noGrp="1"/>
          </p:cNvSpPr>
          <p:nvPr>
            <p:ph type="title"/>
          </p:nvPr>
        </p:nvSpPr>
        <p:spPr>
          <a:xfrm>
            <a:off x="838200" y="365126"/>
            <a:ext cx="10515600" cy="911016"/>
          </a:xfrm>
        </p:spPr>
        <p:txBody>
          <a:bodyPr>
            <a:normAutofit/>
          </a:bodyPr>
          <a:lstStyle/>
          <a:p>
            <a:pPr algn="ctr"/>
            <a:r>
              <a:rPr lang="en-US" altLang="ja-JP" sz="3400" dirty="0">
                <a:latin typeface="メイリオ" panose="020B0604030504040204" pitchFamily="50" charset="-128"/>
                <a:ea typeface="メイリオ" panose="020B0604030504040204" pitchFamily="50" charset="-128"/>
              </a:rPr>
              <a:t>HOW PLATFORMS EAT PIPELINES</a:t>
            </a:r>
            <a:endParaRPr lang="ja-JP" altLang="en-US" sz="3400" dirty="0">
              <a:latin typeface="メイリオ" panose="020B0604030504040204" pitchFamily="50" charset="-128"/>
              <a:ea typeface="メイリオ" panose="020B0604030504040204" pitchFamily="50" charset="-128"/>
            </a:endParaRPr>
          </a:p>
        </p:txBody>
      </p:sp>
      <p:cxnSp>
        <p:nvCxnSpPr>
          <p:cNvPr id="7" name="直線コネクタ 6">
            <a:extLst>
              <a:ext uri="{FF2B5EF4-FFF2-40B4-BE49-F238E27FC236}">
                <a16:creationId xmlns:a16="http://schemas.microsoft.com/office/drawing/2014/main" id="{DF505F6E-F26D-66EC-29DF-DB9BD3644583}"/>
              </a:ext>
            </a:extLst>
          </p:cNvPr>
          <p:cNvCxnSpPr>
            <a:cxnSpLocks/>
          </p:cNvCxnSpPr>
          <p:nvPr/>
        </p:nvCxnSpPr>
        <p:spPr>
          <a:xfrm>
            <a:off x="763675" y="1034980"/>
            <a:ext cx="10718241"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BB0384C-BA95-737F-A54E-1B658509CA6A}"/>
              </a:ext>
            </a:extLst>
          </p:cNvPr>
          <p:cNvSpPr/>
          <p:nvPr/>
        </p:nvSpPr>
        <p:spPr>
          <a:xfrm>
            <a:off x="2066611" y="1374879"/>
            <a:ext cx="8058778" cy="859564"/>
          </a:xfrm>
          <a:prstGeom prst="rect">
            <a:avLst/>
          </a:pr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メイリオ" panose="020B0604030504040204" pitchFamily="50" charset="-128"/>
              <a:cs typeface="+mn-cs"/>
            </a:endParaRPr>
          </a:p>
        </p:txBody>
      </p:sp>
      <p:sp>
        <p:nvSpPr>
          <p:cNvPr id="19" name="正方形/長方形 18">
            <a:extLst>
              <a:ext uri="{FF2B5EF4-FFF2-40B4-BE49-F238E27FC236}">
                <a16:creationId xmlns:a16="http://schemas.microsoft.com/office/drawing/2014/main" id="{BA4ED957-D11B-A4A6-6AE4-A3DAC27E35EE}"/>
              </a:ext>
            </a:extLst>
          </p:cNvPr>
          <p:cNvSpPr/>
          <p:nvPr/>
        </p:nvSpPr>
        <p:spPr>
          <a:xfrm>
            <a:off x="4798088" y="1197253"/>
            <a:ext cx="2595824" cy="430888"/>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第二段階</a:t>
            </a:r>
            <a:endParaRPr kumimoji="0" lang="ja-JP" altLang="en-US" sz="2000" b="1" i="0" u="none" strike="noStrike" kern="0" cap="none" spc="0" normalizeH="0" baseline="0" noProof="0" dirty="0">
              <a:ln>
                <a:noFill/>
              </a:ln>
              <a:solidFill>
                <a:prstClr val="white"/>
              </a:solidFill>
              <a:effectLst/>
              <a:uLnTx/>
              <a:uFillTx/>
              <a:latin typeface="Calibri" panose="020F0502020204030204"/>
              <a:ea typeface="メイリオ" panose="020B0604030504040204" pitchFamily="50" charset="-128"/>
              <a:cs typeface="+mn-cs"/>
            </a:endParaRPr>
          </a:p>
        </p:txBody>
      </p:sp>
      <p:sp>
        <p:nvSpPr>
          <p:cNvPr id="20" name="テキスト ボックス 19">
            <a:extLst>
              <a:ext uri="{FF2B5EF4-FFF2-40B4-BE49-F238E27FC236}">
                <a16:creationId xmlns:a16="http://schemas.microsoft.com/office/drawing/2014/main" id="{EA09F96D-3442-A09E-AB77-229B5165A031}"/>
              </a:ext>
            </a:extLst>
          </p:cNvPr>
          <p:cNvSpPr txBox="1"/>
          <p:nvPr/>
        </p:nvSpPr>
        <p:spPr>
          <a:xfrm>
            <a:off x="3182382" y="1715848"/>
            <a:ext cx="5827236" cy="430887"/>
          </a:xfrm>
          <a:prstGeom prst="rect">
            <a:avLst/>
          </a:prstGeom>
          <a:noFill/>
        </p:spPr>
        <p:txBody>
          <a:bodyPr wrap="none" rtlCol="0">
            <a:spAutoFit/>
          </a:bodyPr>
          <a:lstStyle/>
          <a:p>
            <a:r>
              <a:rPr lang="ja-JP" altLang="en-US" sz="2200" b="1" dirty="0">
                <a:solidFill>
                  <a:prstClr val="white"/>
                </a:solidFill>
                <a:latin typeface="Calibri" panose="020F0502020204030204"/>
                <a:ea typeface="メイリオ" panose="020B0604030504040204" pitchFamily="50" charset="-128"/>
              </a:rPr>
              <a:t>プラットフォームがパイプラインを飲み込む</a:t>
            </a:r>
          </a:p>
        </p:txBody>
      </p:sp>
      <p:sp>
        <p:nvSpPr>
          <p:cNvPr id="21" name="正方形/長方形 20">
            <a:extLst>
              <a:ext uri="{FF2B5EF4-FFF2-40B4-BE49-F238E27FC236}">
                <a16:creationId xmlns:a16="http://schemas.microsoft.com/office/drawing/2014/main" id="{2B73DB6B-71C5-5114-CC1C-30F7E417B7FC}"/>
              </a:ext>
            </a:extLst>
          </p:cNvPr>
          <p:cNvSpPr/>
          <p:nvPr/>
        </p:nvSpPr>
        <p:spPr>
          <a:xfrm>
            <a:off x="283210" y="2417830"/>
            <a:ext cx="1284334" cy="411873"/>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実例</a:t>
            </a:r>
            <a:r>
              <a:rPr kumimoji="0" lang="en-US"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1</a:t>
            </a:r>
            <a:endParaRPr kumimoji="0" lang="ja-JP" altLang="en-US" sz="2000" b="1" i="0" u="none" strike="noStrike" kern="0" cap="none" spc="0" normalizeH="0" baseline="0" noProof="0" dirty="0">
              <a:ln>
                <a:noFill/>
              </a:ln>
              <a:solidFill>
                <a:prstClr val="white"/>
              </a:solidFill>
              <a:effectLst/>
              <a:uLnTx/>
              <a:uFillTx/>
              <a:latin typeface="Calibri" panose="020F0502020204030204"/>
              <a:ea typeface="メイリオ" panose="020B0604030504040204" pitchFamily="50" charset="-128"/>
              <a:cs typeface="+mn-cs"/>
            </a:endParaRPr>
          </a:p>
        </p:txBody>
      </p:sp>
      <p:sp>
        <p:nvSpPr>
          <p:cNvPr id="22" name="正方形/長方形 21">
            <a:extLst>
              <a:ext uri="{FF2B5EF4-FFF2-40B4-BE49-F238E27FC236}">
                <a16:creationId xmlns:a16="http://schemas.microsoft.com/office/drawing/2014/main" id="{D7ED3857-7B6E-2A92-A6B0-5CA2F2FE14D6}"/>
              </a:ext>
            </a:extLst>
          </p:cNvPr>
          <p:cNvSpPr/>
          <p:nvPr/>
        </p:nvSpPr>
        <p:spPr>
          <a:xfrm>
            <a:off x="283210" y="3244805"/>
            <a:ext cx="1284334" cy="411873"/>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実例</a:t>
            </a:r>
            <a:r>
              <a:rPr kumimoji="0" lang="en-US"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2</a:t>
            </a:r>
            <a:endParaRPr kumimoji="0" lang="ja-JP" altLang="en-US" sz="2000" b="1" i="0" u="none" strike="noStrike" kern="0" cap="none" spc="0" normalizeH="0" baseline="0" noProof="0" dirty="0">
              <a:ln>
                <a:noFill/>
              </a:ln>
              <a:solidFill>
                <a:prstClr val="white"/>
              </a:solidFill>
              <a:effectLst/>
              <a:uLnTx/>
              <a:uFillTx/>
              <a:latin typeface="Calibri" panose="020F0502020204030204"/>
              <a:ea typeface="メイリオ" panose="020B0604030504040204" pitchFamily="50" charset="-128"/>
              <a:cs typeface="+mn-cs"/>
            </a:endParaRPr>
          </a:p>
        </p:txBody>
      </p:sp>
      <p:sp>
        <p:nvSpPr>
          <p:cNvPr id="23" name="正方形/長方形 22">
            <a:extLst>
              <a:ext uri="{FF2B5EF4-FFF2-40B4-BE49-F238E27FC236}">
                <a16:creationId xmlns:a16="http://schemas.microsoft.com/office/drawing/2014/main" id="{1841F6EB-8A71-AF3A-6317-8A3CF68DB072}"/>
              </a:ext>
            </a:extLst>
          </p:cNvPr>
          <p:cNvSpPr/>
          <p:nvPr/>
        </p:nvSpPr>
        <p:spPr>
          <a:xfrm>
            <a:off x="283210" y="4071780"/>
            <a:ext cx="1284334" cy="411873"/>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実例</a:t>
            </a:r>
            <a:r>
              <a:rPr kumimoji="0" lang="en-US"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3</a:t>
            </a:r>
            <a:endParaRPr kumimoji="0" lang="ja-JP" altLang="en-US" sz="2000" b="1" i="0" u="none" strike="noStrike" kern="0" cap="none" spc="0" normalizeH="0" baseline="0" noProof="0" dirty="0">
              <a:ln>
                <a:noFill/>
              </a:ln>
              <a:solidFill>
                <a:prstClr val="white"/>
              </a:solidFill>
              <a:effectLst/>
              <a:uLnTx/>
              <a:uFillTx/>
              <a:latin typeface="Calibri" panose="020F0502020204030204"/>
              <a:ea typeface="メイリオ" panose="020B0604030504040204" pitchFamily="50" charset="-128"/>
              <a:cs typeface="+mn-cs"/>
            </a:endParaRPr>
          </a:p>
        </p:txBody>
      </p:sp>
      <p:sp>
        <p:nvSpPr>
          <p:cNvPr id="24" name="正方形/長方形 23">
            <a:extLst>
              <a:ext uri="{FF2B5EF4-FFF2-40B4-BE49-F238E27FC236}">
                <a16:creationId xmlns:a16="http://schemas.microsoft.com/office/drawing/2014/main" id="{CF86E4F6-AFAA-014A-6723-34930CC95F42}"/>
              </a:ext>
            </a:extLst>
          </p:cNvPr>
          <p:cNvSpPr/>
          <p:nvPr/>
        </p:nvSpPr>
        <p:spPr>
          <a:xfrm>
            <a:off x="283210" y="4898755"/>
            <a:ext cx="1284334" cy="411873"/>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実例</a:t>
            </a:r>
            <a:r>
              <a:rPr kumimoji="0" lang="en-US"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4</a:t>
            </a:r>
            <a:endParaRPr kumimoji="0" lang="ja-JP" altLang="en-US" sz="2000" b="1" i="0" u="none" strike="noStrike" kern="0" cap="none" spc="0" normalizeH="0" baseline="0" noProof="0" dirty="0">
              <a:ln>
                <a:noFill/>
              </a:ln>
              <a:solidFill>
                <a:prstClr val="white"/>
              </a:solidFill>
              <a:effectLst/>
              <a:uLnTx/>
              <a:uFillTx/>
              <a:latin typeface="Calibri" panose="020F0502020204030204"/>
              <a:ea typeface="メイリオ" panose="020B0604030504040204" pitchFamily="50" charset="-128"/>
              <a:cs typeface="+mn-cs"/>
            </a:endParaRPr>
          </a:p>
        </p:txBody>
      </p:sp>
      <p:sp>
        <p:nvSpPr>
          <p:cNvPr id="25" name="テキスト ボックス 24">
            <a:extLst>
              <a:ext uri="{FF2B5EF4-FFF2-40B4-BE49-F238E27FC236}">
                <a16:creationId xmlns:a16="http://schemas.microsoft.com/office/drawing/2014/main" id="{D9D549A7-F300-6794-FA86-3DEC4AB5E610}"/>
              </a:ext>
            </a:extLst>
          </p:cNvPr>
          <p:cNvSpPr txBox="1"/>
          <p:nvPr/>
        </p:nvSpPr>
        <p:spPr>
          <a:xfrm>
            <a:off x="1713242" y="2460041"/>
            <a:ext cx="8797331" cy="400110"/>
          </a:xfrm>
          <a:prstGeom prst="rect">
            <a:avLst/>
          </a:prstGeom>
          <a:noFill/>
        </p:spPr>
        <p:txBody>
          <a:bodyPr wrap="square">
            <a:spAutoFit/>
          </a:bodyPr>
          <a:lstStyle/>
          <a:p>
            <a:r>
              <a:rPr lang="en-US" altLang="ja-JP" sz="2000" b="1" dirty="0">
                <a:solidFill>
                  <a:srgbClr val="FF0000"/>
                </a:solidFill>
                <a:latin typeface="メイリオ" panose="020B0604030504040204" pitchFamily="50" charset="-128"/>
                <a:ea typeface="メイリオ" panose="020B0604030504040204" pitchFamily="50" charset="-128"/>
              </a:rPr>
              <a:t>Uber</a:t>
            </a:r>
            <a:r>
              <a:rPr lang="ja-JP" altLang="en-US" sz="2000" b="1" dirty="0">
                <a:solidFill>
                  <a:prstClr val="black"/>
                </a:solidFill>
                <a:latin typeface="メイリオ" panose="020B0604030504040204" pitchFamily="50" charset="-128"/>
                <a:ea typeface="メイリオ" panose="020B0604030504040204" pitchFamily="50" charset="-128"/>
              </a:rPr>
              <a:t>はタクシー業界を抑え、地域交通の世界的支配に向けて前進している</a:t>
            </a:r>
          </a:p>
        </p:txBody>
      </p:sp>
      <p:sp>
        <p:nvSpPr>
          <p:cNvPr id="26" name="テキスト ボックス 25">
            <a:extLst>
              <a:ext uri="{FF2B5EF4-FFF2-40B4-BE49-F238E27FC236}">
                <a16:creationId xmlns:a16="http://schemas.microsoft.com/office/drawing/2014/main" id="{78917FA5-3A3D-CB7A-FB83-FEA8B13ACF71}"/>
              </a:ext>
            </a:extLst>
          </p:cNvPr>
          <p:cNvSpPr txBox="1"/>
          <p:nvPr/>
        </p:nvSpPr>
        <p:spPr>
          <a:xfrm>
            <a:off x="1713242" y="3241598"/>
            <a:ext cx="8395399" cy="707886"/>
          </a:xfrm>
          <a:prstGeom prst="rect">
            <a:avLst/>
          </a:prstGeom>
          <a:noFill/>
        </p:spPr>
        <p:txBody>
          <a:bodyPr wrap="square">
            <a:spAutoFit/>
          </a:bodyPr>
          <a:lstStyle/>
          <a:p>
            <a:r>
              <a:rPr lang="en-US" altLang="ja-JP" sz="2000" b="1" dirty="0">
                <a:solidFill>
                  <a:srgbClr val="FF0000"/>
                </a:solidFill>
                <a:latin typeface="メイリオ" panose="020B0604030504040204" pitchFamily="50" charset="-128"/>
                <a:ea typeface="メイリオ" panose="020B0604030504040204" pitchFamily="50" charset="-128"/>
              </a:rPr>
              <a:t>Airbnb</a:t>
            </a:r>
            <a:r>
              <a:rPr lang="ja-JP" altLang="en-US" sz="2000" b="1" dirty="0">
                <a:solidFill>
                  <a:prstClr val="black"/>
                </a:solidFill>
                <a:latin typeface="メイリオ" panose="020B0604030504040204" pitchFamily="50" charset="-128"/>
                <a:ea typeface="メイリオ" panose="020B0604030504040204" pitchFamily="50" charset="-128"/>
              </a:rPr>
              <a:t>は世界的な宿泊施設プロバイダーに成長し、</a:t>
            </a:r>
            <a:endParaRPr lang="en-US" altLang="ja-JP" sz="2000" b="1" dirty="0">
              <a:solidFill>
                <a:prstClr val="black"/>
              </a:solidFill>
              <a:latin typeface="メイリオ" panose="020B0604030504040204" pitchFamily="50" charset="-128"/>
              <a:ea typeface="メイリオ" panose="020B0604030504040204" pitchFamily="50" charset="-128"/>
            </a:endParaRPr>
          </a:p>
          <a:p>
            <a:r>
              <a:rPr lang="ja-JP" altLang="en-US" sz="2000" b="1" dirty="0">
                <a:solidFill>
                  <a:prstClr val="black"/>
                </a:solidFill>
                <a:latin typeface="メイリオ" panose="020B0604030504040204" pitchFamily="50" charset="-128"/>
                <a:ea typeface="メイリオ" panose="020B0604030504040204" pitchFamily="50" charset="-128"/>
              </a:rPr>
              <a:t>毎晩の予約件数は世界最大のホテルチェーンを上回っている</a:t>
            </a:r>
          </a:p>
        </p:txBody>
      </p:sp>
      <p:sp>
        <p:nvSpPr>
          <p:cNvPr id="27" name="テキスト ボックス 26">
            <a:extLst>
              <a:ext uri="{FF2B5EF4-FFF2-40B4-BE49-F238E27FC236}">
                <a16:creationId xmlns:a16="http://schemas.microsoft.com/office/drawing/2014/main" id="{AE24E8C6-E359-0FA9-2489-96B021A0C02F}"/>
              </a:ext>
            </a:extLst>
          </p:cNvPr>
          <p:cNvSpPr txBox="1"/>
          <p:nvPr/>
        </p:nvSpPr>
        <p:spPr>
          <a:xfrm>
            <a:off x="1713242" y="4129710"/>
            <a:ext cx="7400613" cy="707886"/>
          </a:xfrm>
          <a:prstGeom prst="rect">
            <a:avLst/>
          </a:prstGeom>
          <a:noFill/>
        </p:spPr>
        <p:txBody>
          <a:bodyPr wrap="square">
            <a:spAutoFit/>
          </a:bodyPr>
          <a:lstStyle/>
          <a:p>
            <a:r>
              <a:rPr lang="en-US" altLang="ja-JP" sz="2000" b="1" dirty="0">
                <a:solidFill>
                  <a:srgbClr val="FF0000"/>
                </a:solidFill>
                <a:latin typeface="メイリオ" panose="020B0604030504040204" pitchFamily="50" charset="-128"/>
                <a:ea typeface="メイリオ" panose="020B0604030504040204" pitchFamily="50" charset="-128"/>
              </a:rPr>
              <a:t>Upwork</a:t>
            </a:r>
            <a:r>
              <a:rPr lang="ja-JP" altLang="en-US" sz="2000" b="1" dirty="0">
                <a:solidFill>
                  <a:prstClr val="black"/>
                </a:solidFill>
                <a:latin typeface="メイリオ" panose="020B0604030504040204" pitchFamily="50" charset="-128"/>
                <a:ea typeface="メイリオ" panose="020B0604030504040204" pitchFamily="50" charset="-128"/>
              </a:rPr>
              <a:t>は物理的なワークスペースやコストを必要とせずに</a:t>
            </a:r>
            <a:endParaRPr lang="en-US" altLang="ja-JP" sz="2000" b="1" dirty="0">
              <a:solidFill>
                <a:prstClr val="black"/>
              </a:solidFill>
              <a:latin typeface="メイリオ" panose="020B0604030504040204" pitchFamily="50" charset="-128"/>
              <a:ea typeface="メイリオ" panose="020B0604030504040204" pitchFamily="50" charset="-128"/>
            </a:endParaRPr>
          </a:p>
          <a:p>
            <a:r>
              <a:rPr lang="ja-JP" altLang="en-US" sz="2000" b="1" dirty="0">
                <a:solidFill>
                  <a:prstClr val="black"/>
                </a:solidFill>
                <a:latin typeface="メイリオ" panose="020B0604030504040204" pitchFamily="50" charset="-128"/>
                <a:ea typeface="メイリオ" panose="020B0604030504040204" pitchFamily="50" charset="-128"/>
              </a:rPr>
              <a:t>フリーランスワーカーをつなげる</a:t>
            </a:r>
          </a:p>
        </p:txBody>
      </p:sp>
      <p:sp>
        <p:nvSpPr>
          <p:cNvPr id="28" name="テキスト ボックス 27">
            <a:extLst>
              <a:ext uri="{FF2B5EF4-FFF2-40B4-BE49-F238E27FC236}">
                <a16:creationId xmlns:a16="http://schemas.microsoft.com/office/drawing/2014/main" id="{34D9E0DA-1C3E-1B7D-699A-594498626C2E}"/>
              </a:ext>
            </a:extLst>
          </p:cNvPr>
          <p:cNvSpPr txBox="1"/>
          <p:nvPr/>
        </p:nvSpPr>
        <p:spPr>
          <a:xfrm>
            <a:off x="1713242" y="4903274"/>
            <a:ext cx="10195548" cy="400110"/>
          </a:xfrm>
          <a:prstGeom prst="rect">
            <a:avLst/>
          </a:prstGeom>
          <a:noFill/>
        </p:spPr>
        <p:txBody>
          <a:bodyPr wrap="square">
            <a:spAutoFit/>
          </a:bodyPr>
          <a:lstStyle/>
          <a:p>
            <a:r>
              <a:rPr lang="en-US" altLang="ja-JP" sz="2000" b="1" dirty="0">
                <a:solidFill>
                  <a:srgbClr val="FF0000"/>
                </a:solidFill>
                <a:latin typeface="メイリオ" panose="020B0604030504040204" pitchFamily="50" charset="-128"/>
                <a:ea typeface="メイリオ" panose="020B0604030504040204" pitchFamily="50" charset="-128"/>
              </a:rPr>
              <a:t>Amazon</a:t>
            </a:r>
            <a:r>
              <a:rPr lang="ja-JP" altLang="en-US" sz="2000" b="1" dirty="0">
                <a:solidFill>
                  <a:prstClr val="black"/>
                </a:solidFill>
                <a:latin typeface="メイリオ" panose="020B0604030504040204" pitchFamily="50" charset="-128"/>
                <a:ea typeface="メイリオ" panose="020B0604030504040204" pitchFamily="50" charset="-128"/>
              </a:rPr>
              <a:t>は書籍出版への影響を拡大すると同時にほかの小売分野にも進出している</a:t>
            </a:r>
          </a:p>
        </p:txBody>
      </p:sp>
      <p:sp>
        <p:nvSpPr>
          <p:cNvPr id="29" name="正方形/長方形 28">
            <a:extLst>
              <a:ext uri="{FF2B5EF4-FFF2-40B4-BE49-F238E27FC236}">
                <a16:creationId xmlns:a16="http://schemas.microsoft.com/office/drawing/2014/main" id="{44A9A5DA-FE55-75EB-98B9-91BF3E01A4CA}"/>
              </a:ext>
            </a:extLst>
          </p:cNvPr>
          <p:cNvSpPr/>
          <p:nvPr/>
        </p:nvSpPr>
        <p:spPr>
          <a:xfrm>
            <a:off x="283210" y="5725730"/>
            <a:ext cx="1284334" cy="411873"/>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実例</a:t>
            </a:r>
            <a:r>
              <a:rPr kumimoji="0" lang="en-US" altLang="ja-JP" sz="2000" b="1" i="0" u="none" strike="noStrike" kern="1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5</a:t>
            </a:r>
            <a:endParaRPr kumimoji="0" lang="ja-JP" altLang="en-US" sz="2000" b="1" i="0" u="none" strike="noStrike" kern="0" cap="none" spc="0" normalizeH="0" baseline="0" noProof="0" dirty="0">
              <a:ln>
                <a:noFill/>
              </a:ln>
              <a:solidFill>
                <a:prstClr val="white"/>
              </a:solidFill>
              <a:effectLst/>
              <a:uLnTx/>
              <a:uFillTx/>
              <a:latin typeface="Calibri" panose="020F0502020204030204"/>
              <a:ea typeface="メイリオ" panose="020B0604030504040204" pitchFamily="50" charset="-128"/>
              <a:cs typeface="+mn-cs"/>
            </a:endParaRPr>
          </a:p>
        </p:txBody>
      </p:sp>
      <p:sp>
        <p:nvSpPr>
          <p:cNvPr id="30" name="テキスト ボックス 29">
            <a:extLst>
              <a:ext uri="{FF2B5EF4-FFF2-40B4-BE49-F238E27FC236}">
                <a16:creationId xmlns:a16="http://schemas.microsoft.com/office/drawing/2014/main" id="{A38C577F-14D5-E0C5-CB90-A02C6C37D923}"/>
              </a:ext>
            </a:extLst>
          </p:cNvPr>
          <p:cNvSpPr txBox="1"/>
          <p:nvPr/>
        </p:nvSpPr>
        <p:spPr>
          <a:xfrm>
            <a:off x="1713242" y="5725730"/>
            <a:ext cx="8716947" cy="707886"/>
          </a:xfrm>
          <a:prstGeom prst="rect">
            <a:avLst/>
          </a:prstGeom>
          <a:noFill/>
        </p:spPr>
        <p:txBody>
          <a:bodyPr wrap="square">
            <a:spAutoFit/>
          </a:bodyPr>
          <a:lstStyle/>
          <a:p>
            <a:r>
              <a:rPr lang="ja-JP" altLang="en-US" sz="2000" b="1" dirty="0">
                <a:solidFill>
                  <a:prstClr val="black"/>
                </a:solidFill>
                <a:latin typeface="メイリオ" panose="020B0604030504040204" pitchFamily="50" charset="-128"/>
                <a:ea typeface="メイリオ" panose="020B0604030504040204" pitchFamily="50" charset="-128"/>
              </a:rPr>
              <a:t>伝統的なパイプライン大手は過去</a:t>
            </a:r>
            <a:r>
              <a:rPr lang="en-US" altLang="ja-JP" sz="2000" b="1" dirty="0">
                <a:solidFill>
                  <a:prstClr val="black"/>
                </a:solidFill>
                <a:latin typeface="メイリオ" panose="020B0604030504040204" pitchFamily="50" charset="-128"/>
                <a:ea typeface="メイリオ" panose="020B0604030504040204" pitchFamily="50" charset="-128"/>
              </a:rPr>
              <a:t>10</a:t>
            </a:r>
            <a:r>
              <a:rPr lang="ja-JP" altLang="en-US" sz="2000" b="1" dirty="0">
                <a:solidFill>
                  <a:prstClr val="black"/>
                </a:solidFill>
                <a:latin typeface="メイリオ" panose="020B0604030504040204" pitchFamily="50" charset="-128"/>
                <a:ea typeface="メイリオ" panose="020B0604030504040204" pitchFamily="50" charset="-128"/>
              </a:rPr>
              <a:t>年間での時価総額の</a:t>
            </a:r>
            <a:r>
              <a:rPr lang="en-US" altLang="ja-JP" sz="2000" b="1" dirty="0">
                <a:solidFill>
                  <a:prstClr val="black"/>
                </a:solidFill>
                <a:latin typeface="メイリオ" panose="020B0604030504040204" pitchFamily="50" charset="-128"/>
                <a:ea typeface="メイリオ" panose="020B0604030504040204" pitchFamily="50" charset="-128"/>
              </a:rPr>
              <a:t>90%</a:t>
            </a:r>
            <a:r>
              <a:rPr lang="ja-JP" altLang="en-US" sz="2000" b="1" dirty="0">
                <a:solidFill>
                  <a:prstClr val="black"/>
                </a:solidFill>
                <a:latin typeface="メイリオ" panose="020B0604030504040204" pitchFamily="50" charset="-128"/>
                <a:ea typeface="メイリオ" panose="020B0604030504040204" pitchFamily="50" charset="-128"/>
              </a:rPr>
              <a:t>を失ったが、</a:t>
            </a:r>
            <a:endParaRPr lang="en-US" altLang="ja-JP" sz="2000" b="1" dirty="0">
              <a:solidFill>
                <a:prstClr val="black"/>
              </a:solidFill>
              <a:latin typeface="メイリオ" panose="020B0604030504040204" pitchFamily="50" charset="-128"/>
              <a:ea typeface="メイリオ" panose="020B0604030504040204" pitchFamily="50" charset="-128"/>
            </a:endParaRPr>
          </a:p>
          <a:p>
            <a:r>
              <a:rPr lang="ja-JP" altLang="en-US" sz="2000" b="1" dirty="0">
                <a:solidFill>
                  <a:prstClr val="black"/>
                </a:solidFill>
                <a:latin typeface="メイリオ" panose="020B0604030504040204" pitchFamily="50" charset="-128"/>
                <a:ea typeface="メイリオ" panose="020B0604030504040204" pitchFamily="50" charset="-128"/>
              </a:rPr>
              <a:t>プラットフォーム大手の</a:t>
            </a:r>
            <a:r>
              <a:rPr lang="en-US" altLang="ja-JP" sz="2000" b="1" dirty="0">
                <a:solidFill>
                  <a:srgbClr val="FF0000"/>
                </a:solidFill>
                <a:latin typeface="メイリオ" panose="020B0604030504040204" pitchFamily="50" charset="-128"/>
                <a:ea typeface="メイリオ" panose="020B0604030504040204" pitchFamily="50" charset="-128"/>
              </a:rPr>
              <a:t>Apple</a:t>
            </a:r>
            <a:r>
              <a:rPr lang="ja-JP" altLang="en-US" sz="2000" b="1" dirty="0">
                <a:solidFill>
                  <a:prstClr val="black"/>
                </a:solidFill>
                <a:latin typeface="メイリオ" panose="020B0604030504040204" pitchFamily="50" charset="-128"/>
                <a:ea typeface="メイリオ" panose="020B0604030504040204" pitchFamily="50" charset="-128"/>
              </a:rPr>
              <a:t>と</a:t>
            </a:r>
            <a:r>
              <a:rPr lang="en-US" altLang="ja-JP" sz="2000" b="1" dirty="0">
                <a:solidFill>
                  <a:srgbClr val="FF0000"/>
                </a:solidFill>
                <a:latin typeface="メイリオ" panose="020B0604030504040204" pitchFamily="50" charset="-128"/>
                <a:ea typeface="メイリオ" panose="020B0604030504040204" pitchFamily="50" charset="-128"/>
              </a:rPr>
              <a:t>Google</a:t>
            </a:r>
            <a:r>
              <a:rPr lang="ja-JP" altLang="en-US" sz="2000" b="1" dirty="0">
                <a:solidFill>
                  <a:prstClr val="black"/>
                </a:solidFill>
                <a:latin typeface="メイリオ" panose="020B0604030504040204" pitchFamily="50" charset="-128"/>
                <a:ea typeface="メイリオ" panose="020B0604030504040204" pitchFamily="50" charset="-128"/>
              </a:rPr>
              <a:t>は株式市場を席巻している</a:t>
            </a:r>
          </a:p>
        </p:txBody>
      </p:sp>
    </p:spTree>
    <p:extLst>
      <p:ext uri="{BB962C8B-B14F-4D97-AF65-F5344CB8AC3E}">
        <p14:creationId xmlns:p14="http://schemas.microsoft.com/office/powerpoint/2010/main" val="1937962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33EB5-2C41-BCDA-4141-5837D727C7F1}"/>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5E552A6F-D0D7-47F4-211F-E21F2BB92BCF}"/>
              </a:ext>
            </a:extLst>
          </p:cNvPr>
          <p:cNvSpPr>
            <a:spLocks noGrp="1"/>
          </p:cNvSpPr>
          <p:nvPr>
            <p:ph type="title"/>
          </p:nvPr>
        </p:nvSpPr>
        <p:spPr>
          <a:xfrm>
            <a:off x="838200" y="365126"/>
            <a:ext cx="10515600" cy="911016"/>
          </a:xfrm>
        </p:spPr>
        <p:txBody>
          <a:bodyPr>
            <a:normAutofit/>
          </a:bodyPr>
          <a:lstStyle/>
          <a:p>
            <a:pPr algn="ctr"/>
            <a:r>
              <a:rPr lang="ja-JP" altLang="en-US" sz="3400" dirty="0">
                <a:latin typeface="メイリオ" panose="020B0604030504040204" pitchFamily="50" charset="-128"/>
                <a:ea typeface="メイリオ" panose="020B0604030504040204" pitchFamily="50" charset="-128"/>
              </a:rPr>
              <a:t>プラットフォームビジネスの経済的利点</a:t>
            </a:r>
          </a:p>
        </p:txBody>
      </p:sp>
      <p:cxnSp>
        <p:nvCxnSpPr>
          <p:cNvPr id="7" name="直線コネクタ 6">
            <a:extLst>
              <a:ext uri="{FF2B5EF4-FFF2-40B4-BE49-F238E27FC236}">
                <a16:creationId xmlns:a16="http://schemas.microsoft.com/office/drawing/2014/main" id="{01659F87-51D3-E8BB-9981-19EF4051FBA4}"/>
              </a:ext>
            </a:extLst>
          </p:cNvPr>
          <p:cNvCxnSpPr>
            <a:cxnSpLocks/>
          </p:cNvCxnSpPr>
          <p:nvPr/>
        </p:nvCxnSpPr>
        <p:spPr>
          <a:xfrm>
            <a:off x="763675" y="1034980"/>
            <a:ext cx="10718241"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4D9DF55F-6990-6864-E57B-7F08D69476B1}"/>
              </a:ext>
            </a:extLst>
          </p:cNvPr>
          <p:cNvSpPr/>
          <p:nvPr/>
        </p:nvSpPr>
        <p:spPr>
          <a:xfrm>
            <a:off x="130628" y="2220644"/>
            <a:ext cx="11930743" cy="1607991"/>
          </a:xfrm>
          <a:prstGeom prst="roundRect">
            <a:avLst/>
          </a:prstGeom>
          <a:noFill/>
          <a:ln w="38100"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メイリオ" panose="020B0604030504040204" pitchFamily="50" charset="-128"/>
              <a:cs typeface="+mn-cs"/>
            </a:endParaRPr>
          </a:p>
        </p:txBody>
      </p:sp>
      <p:sp>
        <p:nvSpPr>
          <p:cNvPr id="31" name="テキスト ボックス 30">
            <a:extLst>
              <a:ext uri="{FF2B5EF4-FFF2-40B4-BE49-F238E27FC236}">
                <a16:creationId xmlns:a16="http://schemas.microsoft.com/office/drawing/2014/main" id="{CED2338D-72FC-E533-4E69-67A0755FB34C}"/>
              </a:ext>
            </a:extLst>
          </p:cNvPr>
          <p:cNvSpPr txBox="1"/>
          <p:nvPr/>
        </p:nvSpPr>
        <p:spPr>
          <a:xfrm>
            <a:off x="560611" y="1112876"/>
            <a:ext cx="10886552" cy="461665"/>
          </a:xfrm>
          <a:prstGeom prst="rect">
            <a:avLst/>
          </a:prstGeom>
          <a:noFill/>
        </p:spPr>
        <p:txBody>
          <a:bodyPr wrap="square">
            <a:spAutoFit/>
          </a:bodyPr>
          <a:lstStyle/>
          <a:p>
            <a:pPr algn="ctr"/>
            <a:r>
              <a:rPr lang="ja-JP" altLang="en-US" sz="2400" b="1" dirty="0">
                <a:solidFill>
                  <a:prstClr val="black"/>
                </a:solidFill>
                <a:latin typeface="Calibri" panose="020F0502020204030204"/>
                <a:ea typeface="メイリオ" panose="020B0604030504040204" pitchFamily="50" charset="-128"/>
              </a:rPr>
              <a:t>プラットフォームはパイプラインに比べて</a:t>
            </a:r>
            <a:r>
              <a:rPr lang="ja-JP" altLang="en-US" sz="2400" b="1" u="sng" dirty="0">
                <a:solidFill>
                  <a:prstClr val="black"/>
                </a:solidFill>
                <a:latin typeface="Calibri" panose="020F0502020204030204"/>
                <a:ea typeface="メイリオ" panose="020B0604030504040204" pitchFamily="50" charset="-128"/>
              </a:rPr>
              <a:t>二つの大きな経済的利点</a:t>
            </a:r>
            <a:r>
              <a:rPr lang="ja-JP" altLang="en-US" sz="2400" b="1" dirty="0">
                <a:solidFill>
                  <a:prstClr val="black"/>
                </a:solidFill>
                <a:latin typeface="Calibri" panose="020F0502020204030204"/>
                <a:ea typeface="メイリオ" panose="020B0604030504040204" pitchFamily="50" charset="-128"/>
              </a:rPr>
              <a:t>がある</a:t>
            </a:r>
          </a:p>
        </p:txBody>
      </p:sp>
      <p:sp>
        <p:nvSpPr>
          <p:cNvPr id="32" name="テキスト ボックス 31">
            <a:extLst>
              <a:ext uri="{FF2B5EF4-FFF2-40B4-BE49-F238E27FC236}">
                <a16:creationId xmlns:a16="http://schemas.microsoft.com/office/drawing/2014/main" id="{F73F80DF-A89F-6120-7ED4-45A38C247A96}"/>
              </a:ext>
            </a:extLst>
          </p:cNvPr>
          <p:cNvSpPr txBox="1"/>
          <p:nvPr/>
        </p:nvSpPr>
        <p:spPr>
          <a:xfrm>
            <a:off x="-80388" y="2951476"/>
            <a:ext cx="6099348" cy="707886"/>
          </a:xfrm>
          <a:prstGeom prst="rect">
            <a:avLst/>
          </a:prstGeom>
          <a:noFill/>
        </p:spPr>
        <p:txBody>
          <a:bodyPr wrap="square">
            <a:spAutoFit/>
          </a:bodyPr>
          <a:lstStyle/>
          <a:p>
            <a:pPr algn="ctr"/>
            <a:r>
              <a:rPr lang="ja-JP" altLang="en-US" sz="2000" b="1" dirty="0">
                <a:solidFill>
                  <a:prstClr val="black"/>
                </a:solidFill>
                <a:latin typeface="Calibri" panose="020F0502020204030204"/>
                <a:ea typeface="メイリオ" panose="020B0604030504040204" pitchFamily="50" charset="-128"/>
              </a:rPr>
              <a:t>新たな客室を建設し、</a:t>
            </a:r>
            <a:endParaRPr lang="en-US" altLang="ja-JP" sz="2000" b="1" dirty="0">
              <a:solidFill>
                <a:prstClr val="black"/>
              </a:solidFill>
              <a:latin typeface="Calibri" panose="020F0502020204030204"/>
              <a:ea typeface="メイリオ" panose="020B0604030504040204" pitchFamily="50" charset="-128"/>
            </a:endParaRPr>
          </a:p>
          <a:p>
            <a:pPr algn="ctr"/>
            <a:r>
              <a:rPr lang="ja-JP" altLang="en-US" sz="2000" b="1" dirty="0">
                <a:solidFill>
                  <a:prstClr val="black"/>
                </a:solidFill>
                <a:latin typeface="Calibri" panose="020F0502020204030204"/>
                <a:ea typeface="メイリオ" panose="020B0604030504040204" pitchFamily="50" charset="-128"/>
              </a:rPr>
              <a:t>数千人のスタッフを雇用する</a:t>
            </a:r>
          </a:p>
        </p:txBody>
      </p:sp>
      <p:sp>
        <p:nvSpPr>
          <p:cNvPr id="33" name="テキスト ボックス 32">
            <a:extLst>
              <a:ext uri="{FF2B5EF4-FFF2-40B4-BE49-F238E27FC236}">
                <a16:creationId xmlns:a16="http://schemas.microsoft.com/office/drawing/2014/main" id="{181B8EBD-EDE1-706A-D6D2-30E4565376D4}"/>
              </a:ext>
            </a:extLst>
          </p:cNvPr>
          <p:cNvSpPr txBox="1"/>
          <p:nvPr/>
        </p:nvSpPr>
        <p:spPr>
          <a:xfrm>
            <a:off x="115555" y="1571211"/>
            <a:ext cx="7562222" cy="400110"/>
          </a:xfrm>
          <a:prstGeom prst="rect">
            <a:avLst/>
          </a:prstGeom>
          <a:noFill/>
        </p:spPr>
        <p:txBody>
          <a:bodyPr wrap="square">
            <a:spAutoFit/>
          </a:bodyPr>
          <a:lstStyle/>
          <a:p>
            <a:r>
              <a:rPr lang="ja-JP" altLang="en-US" sz="2000" b="1" dirty="0">
                <a:solidFill>
                  <a:prstClr val="black"/>
                </a:solidFill>
                <a:latin typeface="メイリオ" panose="020B0604030504040204" pitchFamily="50" charset="-128"/>
                <a:ea typeface="メイリオ" panose="020B0604030504040204" pitchFamily="50" charset="-128"/>
              </a:rPr>
              <a:t>・経済的利点一つ目：</a:t>
            </a:r>
            <a:r>
              <a:rPr lang="ja-JP" altLang="en-US" sz="2000" b="1" dirty="0">
                <a:solidFill>
                  <a:srgbClr val="FF0000"/>
                </a:solidFill>
                <a:latin typeface="メイリオ" panose="020B0604030504040204" pitchFamily="50" charset="-128"/>
                <a:ea typeface="メイリオ" panose="020B0604030504040204" pitchFamily="50" charset="-128"/>
              </a:rPr>
              <a:t>生産と流通における優れた限界経済性</a:t>
            </a:r>
          </a:p>
        </p:txBody>
      </p:sp>
      <p:sp>
        <p:nvSpPr>
          <p:cNvPr id="34" name="正方形/長方形 33">
            <a:extLst>
              <a:ext uri="{FF2B5EF4-FFF2-40B4-BE49-F238E27FC236}">
                <a16:creationId xmlns:a16="http://schemas.microsoft.com/office/drawing/2014/main" id="{58B96B6F-D930-875D-AD35-51D731763BD5}"/>
              </a:ext>
            </a:extLst>
          </p:cNvPr>
          <p:cNvSpPr/>
          <p:nvPr/>
        </p:nvSpPr>
        <p:spPr>
          <a:xfrm>
            <a:off x="326289" y="1986460"/>
            <a:ext cx="3662623" cy="551438"/>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Airbnb</a:t>
            </a:r>
            <a:r>
              <a:rPr kumimoji="0" lang="ja-JP" altLang="en-US" sz="20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が</a:t>
            </a:r>
            <a:r>
              <a:rPr kumimoji="0" lang="ja-JP" altLang="en-US" sz="2000" b="1" i="0" u="none" strike="noStrike" kern="0" cap="none" spc="0" normalizeH="0" baseline="0" noProof="0" dirty="0">
                <a:ln>
                  <a:noFill/>
                </a:ln>
                <a:solidFill>
                  <a:prstClr val="white"/>
                </a:solidFill>
                <a:effectLst/>
                <a:uLnTx/>
                <a:uFillTx/>
                <a:latin typeface="Calibri" panose="020F0502020204030204"/>
                <a:ea typeface="メイリオ" panose="020B0604030504040204" pitchFamily="50" charset="-128"/>
                <a:cs typeface="+mn-cs"/>
              </a:rPr>
              <a:t>事業拡大を図る際</a:t>
            </a:r>
            <a:endParaRPr kumimoji="0" lang="ja-JP" altLang="en-US" sz="2000" b="0" i="0" u="none" strike="noStrike" kern="0" cap="none" spc="0" normalizeH="0" baseline="0" noProof="0" dirty="0">
              <a:ln>
                <a:noFill/>
              </a:ln>
              <a:solidFill>
                <a:prstClr val="white"/>
              </a:solidFill>
              <a:effectLst/>
              <a:uLnTx/>
              <a:uFillTx/>
              <a:latin typeface="Calibri" panose="020F0502020204030204"/>
              <a:ea typeface="メイリオ" panose="020B0604030504040204" pitchFamily="50" charset="-128"/>
              <a:cs typeface="+mn-cs"/>
            </a:endParaRPr>
          </a:p>
        </p:txBody>
      </p:sp>
      <p:sp>
        <p:nvSpPr>
          <p:cNvPr id="35" name="テキスト ボックス 34">
            <a:extLst>
              <a:ext uri="{FF2B5EF4-FFF2-40B4-BE49-F238E27FC236}">
                <a16:creationId xmlns:a16="http://schemas.microsoft.com/office/drawing/2014/main" id="{B192E1EC-1AAF-CA5B-4953-3868897CA85D}"/>
              </a:ext>
            </a:extLst>
          </p:cNvPr>
          <p:cNvSpPr txBox="1"/>
          <p:nvPr/>
        </p:nvSpPr>
        <p:spPr>
          <a:xfrm>
            <a:off x="0" y="2618725"/>
            <a:ext cx="3406391" cy="400110"/>
          </a:xfrm>
          <a:prstGeom prst="rect">
            <a:avLst/>
          </a:prstGeom>
          <a:noFill/>
        </p:spPr>
        <p:txBody>
          <a:bodyPr wrap="square">
            <a:spAutoFit/>
          </a:bodyPr>
          <a:lstStyle/>
          <a:p>
            <a:pPr algn="ctr"/>
            <a:r>
              <a:rPr lang="en-US" altLang="ja-JP" sz="2000" b="1" dirty="0">
                <a:solidFill>
                  <a:prstClr val="black"/>
                </a:solidFill>
                <a:latin typeface="Calibri" panose="020F0502020204030204"/>
                <a:ea typeface="メイリオ" panose="020B0604030504040204" pitchFamily="50" charset="-128"/>
              </a:rPr>
              <a:t>〈</a:t>
            </a:r>
            <a:r>
              <a:rPr lang="ja-JP" altLang="en-US" sz="2000" b="1" dirty="0">
                <a:solidFill>
                  <a:prstClr val="black"/>
                </a:solidFill>
                <a:latin typeface="Calibri" panose="020F0502020204030204"/>
                <a:ea typeface="メイリオ" panose="020B0604030504040204" pitchFamily="50" charset="-128"/>
              </a:rPr>
              <a:t>従来のホテルチェーン</a:t>
            </a:r>
            <a:r>
              <a:rPr lang="en-US" altLang="ja-JP" sz="2000" b="1" dirty="0">
                <a:solidFill>
                  <a:prstClr val="black"/>
                </a:solidFill>
                <a:latin typeface="Calibri" panose="020F0502020204030204"/>
                <a:ea typeface="メイリオ" panose="020B0604030504040204" pitchFamily="50" charset="-128"/>
              </a:rPr>
              <a:t>〉</a:t>
            </a:r>
            <a:endParaRPr lang="ja-JP" altLang="en-US" sz="2000" dirty="0">
              <a:solidFill>
                <a:prstClr val="black"/>
              </a:solidFill>
              <a:latin typeface="Calibri" panose="020F0502020204030204"/>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D98B5B91-B722-7367-B0C0-088DE3CD650C}"/>
              </a:ext>
            </a:extLst>
          </p:cNvPr>
          <p:cNvSpPr txBox="1"/>
          <p:nvPr/>
        </p:nvSpPr>
        <p:spPr>
          <a:xfrm>
            <a:off x="5545436" y="2629518"/>
            <a:ext cx="1590151" cy="400110"/>
          </a:xfrm>
          <a:prstGeom prst="rect">
            <a:avLst/>
          </a:prstGeom>
          <a:noFill/>
        </p:spPr>
        <p:txBody>
          <a:bodyPr wrap="square">
            <a:spAutoFit/>
          </a:bodyPr>
          <a:lstStyle/>
          <a:p>
            <a:pPr algn="ctr"/>
            <a:r>
              <a:rPr lang="en-US" altLang="ja-JP" sz="2000" b="1" dirty="0">
                <a:solidFill>
                  <a:prstClr val="black"/>
                </a:solidFill>
                <a:latin typeface="メイリオ" panose="020B0604030504040204" pitchFamily="50" charset="-128"/>
                <a:ea typeface="メイリオ" panose="020B0604030504040204" pitchFamily="50" charset="-128"/>
              </a:rPr>
              <a:t>〈Airbnb〉</a:t>
            </a:r>
            <a:endParaRPr lang="ja-JP" altLang="en-US" sz="2000" b="1" dirty="0">
              <a:solidFill>
                <a:prstClr val="black"/>
              </a:solidFill>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DE42C567-2E2C-19EB-714C-62FDA70C615A}"/>
              </a:ext>
            </a:extLst>
          </p:cNvPr>
          <p:cNvSpPr txBox="1"/>
          <p:nvPr/>
        </p:nvSpPr>
        <p:spPr>
          <a:xfrm>
            <a:off x="5484727" y="3018835"/>
            <a:ext cx="6787660" cy="707886"/>
          </a:xfrm>
          <a:prstGeom prst="rect">
            <a:avLst/>
          </a:prstGeom>
          <a:noFill/>
        </p:spPr>
        <p:txBody>
          <a:bodyPr wrap="square">
            <a:spAutoFit/>
          </a:bodyPr>
          <a:lstStyle/>
          <a:p>
            <a:pPr algn="ctr"/>
            <a:r>
              <a:rPr lang="ja-JP" altLang="en-US" sz="2000" b="1" dirty="0">
                <a:solidFill>
                  <a:prstClr val="black"/>
                </a:solidFill>
                <a:latin typeface="メイリオ" panose="020B0604030504040204" pitchFamily="50" charset="-128"/>
                <a:ea typeface="メイリオ" panose="020B0604030504040204" pitchFamily="50" charset="-128"/>
              </a:rPr>
              <a:t>ネットワークのリストに客席を</a:t>
            </a:r>
            <a:endParaRPr lang="en-US" altLang="ja-JP" sz="2000" b="1" dirty="0">
              <a:solidFill>
                <a:prstClr val="black"/>
              </a:solidFill>
              <a:latin typeface="メイリオ" panose="020B0604030504040204" pitchFamily="50" charset="-128"/>
              <a:ea typeface="メイリオ" panose="020B0604030504040204" pitchFamily="50" charset="-128"/>
            </a:endParaRPr>
          </a:p>
          <a:p>
            <a:pPr algn="ctr"/>
            <a:r>
              <a:rPr lang="ja-JP" altLang="en-US" sz="2000" b="1" dirty="0">
                <a:solidFill>
                  <a:prstClr val="black"/>
                </a:solidFill>
                <a:latin typeface="メイリオ" panose="020B0604030504040204" pitchFamily="50" charset="-128"/>
                <a:ea typeface="メイリオ" panose="020B0604030504040204" pitchFamily="50" charset="-128"/>
              </a:rPr>
              <a:t>追加するだけでよいため、限界費用はほぼゼロ</a:t>
            </a:r>
          </a:p>
        </p:txBody>
      </p:sp>
      <p:sp>
        <p:nvSpPr>
          <p:cNvPr id="38" name="テキスト ボックス 37">
            <a:extLst>
              <a:ext uri="{FF2B5EF4-FFF2-40B4-BE49-F238E27FC236}">
                <a16:creationId xmlns:a16="http://schemas.microsoft.com/office/drawing/2014/main" id="{83EB55F2-298E-4714-A835-13F87FB74BB3}"/>
              </a:ext>
            </a:extLst>
          </p:cNvPr>
          <p:cNvSpPr txBox="1"/>
          <p:nvPr/>
        </p:nvSpPr>
        <p:spPr>
          <a:xfrm>
            <a:off x="115555" y="3990084"/>
            <a:ext cx="9309798" cy="400110"/>
          </a:xfrm>
          <a:prstGeom prst="rect">
            <a:avLst/>
          </a:prstGeom>
          <a:noFill/>
        </p:spPr>
        <p:txBody>
          <a:bodyPr wrap="square">
            <a:spAutoFit/>
          </a:bodyPr>
          <a:lstStyle/>
          <a:p>
            <a:r>
              <a:rPr lang="ja-JP" altLang="en-US" sz="2000" b="1" dirty="0">
                <a:solidFill>
                  <a:prstClr val="black"/>
                </a:solidFill>
                <a:latin typeface="メイリオ" panose="020B0604030504040204" pitchFamily="50" charset="-128"/>
                <a:ea typeface="メイリオ" panose="020B0604030504040204" pitchFamily="50" charset="-128"/>
              </a:rPr>
              <a:t>・経済的利点二つ目：</a:t>
            </a:r>
            <a:r>
              <a:rPr lang="ja-JP" altLang="en-US" sz="2000" b="1" dirty="0">
                <a:solidFill>
                  <a:srgbClr val="FF0000"/>
                </a:solidFill>
                <a:latin typeface="メイリオ" panose="020B0604030504040204" pitchFamily="50" charset="-128"/>
                <a:ea typeface="メイリオ" panose="020B0604030504040204" pitchFamily="50" charset="-128"/>
              </a:rPr>
              <a:t>正のネットワーク効果によるスケールアップ能力</a:t>
            </a:r>
          </a:p>
        </p:txBody>
      </p:sp>
      <p:sp>
        <p:nvSpPr>
          <p:cNvPr id="39" name="四角形: 角を丸くする 38">
            <a:extLst>
              <a:ext uri="{FF2B5EF4-FFF2-40B4-BE49-F238E27FC236}">
                <a16:creationId xmlns:a16="http://schemas.microsoft.com/office/drawing/2014/main" id="{932E9F15-0C02-F378-BBEA-7FF3D306B7BE}"/>
              </a:ext>
            </a:extLst>
          </p:cNvPr>
          <p:cNvSpPr/>
          <p:nvPr/>
        </p:nvSpPr>
        <p:spPr>
          <a:xfrm>
            <a:off x="130627" y="4581438"/>
            <a:ext cx="11930743" cy="1607991"/>
          </a:xfrm>
          <a:prstGeom prst="roundRect">
            <a:avLst/>
          </a:prstGeom>
          <a:noFill/>
          <a:ln w="38100"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メイリオ" panose="020B0604030504040204" pitchFamily="50" charset="-128"/>
              <a:cs typeface="+mn-cs"/>
            </a:endParaRPr>
          </a:p>
        </p:txBody>
      </p:sp>
      <p:sp>
        <p:nvSpPr>
          <p:cNvPr id="40" name="正方形/長方形 39">
            <a:extLst>
              <a:ext uri="{FF2B5EF4-FFF2-40B4-BE49-F238E27FC236}">
                <a16:creationId xmlns:a16="http://schemas.microsoft.com/office/drawing/2014/main" id="{EDF0A8BD-6E46-AD9D-7C27-663D6F2D2684}"/>
              </a:ext>
            </a:extLst>
          </p:cNvPr>
          <p:cNvSpPr/>
          <p:nvPr/>
        </p:nvSpPr>
        <p:spPr>
          <a:xfrm>
            <a:off x="341361" y="4378336"/>
            <a:ext cx="3170254" cy="551438"/>
          </a:xfrm>
          <a:prstGeom prst="rect">
            <a:avLst/>
          </a:pr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0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Upwork</a:t>
            </a:r>
            <a:r>
              <a:rPr kumimoji="0" lang="ja-JP" altLang="en-US" sz="20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の場合</a:t>
            </a:r>
          </a:p>
        </p:txBody>
      </p:sp>
      <p:sp>
        <p:nvSpPr>
          <p:cNvPr id="41" name="テキスト ボックス 40">
            <a:extLst>
              <a:ext uri="{FF2B5EF4-FFF2-40B4-BE49-F238E27FC236}">
                <a16:creationId xmlns:a16="http://schemas.microsoft.com/office/drawing/2014/main" id="{1A614491-B817-40D9-FFEB-92D1FEC0C44A}"/>
              </a:ext>
            </a:extLst>
          </p:cNvPr>
          <p:cNvSpPr txBox="1"/>
          <p:nvPr/>
        </p:nvSpPr>
        <p:spPr>
          <a:xfrm>
            <a:off x="-8619" y="5069750"/>
            <a:ext cx="3318885" cy="400110"/>
          </a:xfrm>
          <a:prstGeom prst="rect">
            <a:avLst/>
          </a:prstGeom>
          <a:noFill/>
        </p:spPr>
        <p:txBody>
          <a:bodyPr wrap="square">
            <a:spAutoFit/>
          </a:bodyPr>
          <a:lstStyle/>
          <a:p>
            <a:pPr algn="ctr"/>
            <a:r>
              <a:rPr lang="ja-JP" altLang="en-US" sz="2000" b="1" dirty="0">
                <a:solidFill>
                  <a:prstClr val="black"/>
                </a:solidFill>
                <a:latin typeface="メイリオ" panose="020B0604030504040204" pitchFamily="50" charset="-128"/>
                <a:ea typeface="メイリオ" panose="020B0604030504040204" pitchFamily="50" charset="-128"/>
              </a:rPr>
              <a:t>フリーランサーが</a:t>
            </a:r>
            <a:r>
              <a:rPr lang="ja-JP" altLang="en-US" sz="2000" b="1" dirty="0">
                <a:solidFill>
                  <a:srgbClr val="FF0000"/>
                </a:solidFill>
                <a:latin typeface="メイリオ" panose="020B0604030504040204" pitchFamily="50" charset="-128"/>
                <a:ea typeface="メイリオ" panose="020B0604030504040204" pitchFamily="50" charset="-128"/>
              </a:rPr>
              <a:t>増加</a:t>
            </a:r>
          </a:p>
        </p:txBody>
      </p:sp>
      <p:sp>
        <p:nvSpPr>
          <p:cNvPr id="42" name="テキスト ボックス 41">
            <a:extLst>
              <a:ext uri="{FF2B5EF4-FFF2-40B4-BE49-F238E27FC236}">
                <a16:creationId xmlns:a16="http://schemas.microsoft.com/office/drawing/2014/main" id="{CE31E66F-59E2-F96F-33F5-EBE9B9F97048}"/>
              </a:ext>
            </a:extLst>
          </p:cNvPr>
          <p:cNvSpPr txBox="1"/>
          <p:nvPr/>
        </p:nvSpPr>
        <p:spPr>
          <a:xfrm>
            <a:off x="8097229" y="5074415"/>
            <a:ext cx="3887037" cy="400110"/>
          </a:xfrm>
          <a:prstGeom prst="rect">
            <a:avLst/>
          </a:prstGeom>
          <a:noFill/>
        </p:spPr>
        <p:txBody>
          <a:bodyPr wrap="square">
            <a:spAutoFit/>
          </a:bodyPr>
          <a:lstStyle/>
          <a:p>
            <a:pPr algn="ctr"/>
            <a:r>
              <a:rPr lang="ja-JP" altLang="en-US" sz="2000" b="1" dirty="0">
                <a:solidFill>
                  <a:prstClr val="black"/>
                </a:solidFill>
                <a:latin typeface="メイリオ" panose="020B0604030504040204" pitchFamily="50" charset="-128"/>
                <a:ea typeface="メイリオ" panose="020B0604030504040204" pitchFamily="50" charset="-128"/>
              </a:rPr>
              <a:t>雇用を求める企業</a:t>
            </a:r>
            <a:r>
              <a:rPr lang="ja-JP" altLang="en-US" sz="2000" b="1" dirty="0">
                <a:solidFill>
                  <a:srgbClr val="FF0000"/>
                </a:solidFill>
                <a:latin typeface="メイリオ" panose="020B0604030504040204" pitchFamily="50" charset="-128"/>
                <a:ea typeface="メイリオ" panose="020B0604030504040204" pitchFamily="50" charset="-128"/>
              </a:rPr>
              <a:t>増加</a:t>
            </a:r>
          </a:p>
        </p:txBody>
      </p:sp>
      <p:pic>
        <p:nvPicPr>
          <p:cNvPr id="43" name="グラフィックス 42" descr="オフィス ワーカー">
            <a:extLst>
              <a:ext uri="{FF2B5EF4-FFF2-40B4-BE49-F238E27FC236}">
                <a16:creationId xmlns:a16="http://schemas.microsoft.com/office/drawing/2014/main" id="{9FA9BEB3-C4A4-176A-9248-A045E13D20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41965" y="5429783"/>
            <a:ext cx="724038" cy="724038"/>
          </a:xfrm>
          <a:prstGeom prst="rect">
            <a:avLst/>
          </a:prstGeom>
        </p:spPr>
      </p:pic>
      <p:pic>
        <p:nvPicPr>
          <p:cNvPr id="44" name="グラフィックス 43" descr="オフィス ワーカー">
            <a:extLst>
              <a:ext uri="{FF2B5EF4-FFF2-40B4-BE49-F238E27FC236}">
                <a16:creationId xmlns:a16="http://schemas.microsoft.com/office/drawing/2014/main" id="{85E0A683-B834-D2CD-C8D3-0AAB6C34B7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7927" y="5199971"/>
            <a:ext cx="724038" cy="724038"/>
          </a:xfrm>
          <a:prstGeom prst="rect">
            <a:avLst/>
          </a:prstGeom>
        </p:spPr>
      </p:pic>
      <p:pic>
        <p:nvPicPr>
          <p:cNvPr id="45" name="グラフィックス 44" descr="オフィス ワーカー">
            <a:extLst>
              <a:ext uri="{FF2B5EF4-FFF2-40B4-BE49-F238E27FC236}">
                <a16:creationId xmlns:a16="http://schemas.microsoft.com/office/drawing/2014/main" id="{18A0EA6D-2DFA-DA71-51F4-C6432769D4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9512" y="4659576"/>
            <a:ext cx="724038" cy="724038"/>
          </a:xfrm>
          <a:prstGeom prst="rect">
            <a:avLst/>
          </a:prstGeom>
        </p:spPr>
      </p:pic>
      <p:pic>
        <p:nvPicPr>
          <p:cNvPr id="46" name="グラフィックス 45" descr="建物">
            <a:extLst>
              <a:ext uri="{FF2B5EF4-FFF2-40B4-BE49-F238E27FC236}">
                <a16:creationId xmlns:a16="http://schemas.microsoft.com/office/drawing/2014/main" id="{5DA0B2F0-BE7E-328E-3FB9-61E2776519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7629" y="4659576"/>
            <a:ext cx="724039" cy="724039"/>
          </a:xfrm>
          <a:prstGeom prst="rect">
            <a:avLst/>
          </a:prstGeom>
        </p:spPr>
      </p:pic>
      <p:pic>
        <p:nvPicPr>
          <p:cNvPr id="47" name="グラフィックス 46" descr="建物">
            <a:extLst>
              <a:ext uri="{FF2B5EF4-FFF2-40B4-BE49-F238E27FC236}">
                <a16:creationId xmlns:a16="http://schemas.microsoft.com/office/drawing/2014/main" id="{A0E65AB4-C507-7391-59CF-EADCA0FAEF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21951" y="5289122"/>
            <a:ext cx="724039" cy="724039"/>
          </a:xfrm>
          <a:prstGeom prst="rect">
            <a:avLst/>
          </a:prstGeom>
        </p:spPr>
      </p:pic>
      <p:pic>
        <p:nvPicPr>
          <p:cNvPr id="48" name="グラフィックス 47" descr="建物">
            <a:extLst>
              <a:ext uri="{FF2B5EF4-FFF2-40B4-BE49-F238E27FC236}">
                <a16:creationId xmlns:a16="http://schemas.microsoft.com/office/drawing/2014/main" id="{B2AF6174-450F-EDE6-1687-1EEA56BFF5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5610" y="5379762"/>
            <a:ext cx="724039" cy="724039"/>
          </a:xfrm>
          <a:prstGeom prst="rect">
            <a:avLst/>
          </a:prstGeom>
        </p:spPr>
      </p:pic>
      <p:pic>
        <p:nvPicPr>
          <p:cNvPr id="49" name="グラフィックス 48" descr="戻る">
            <a:extLst>
              <a:ext uri="{FF2B5EF4-FFF2-40B4-BE49-F238E27FC236}">
                <a16:creationId xmlns:a16="http://schemas.microsoft.com/office/drawing/2014/main" id="{7103E9F1-4188-2C39-8B85-E745D0D107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7857391" y="5132602"/>
            <a:ext cx="914400" cy="914400"/>
          </a:xfrm>
          <a:prstGeom prst="rect">
            <a:avLst/>
          </a:prstGeom>
        </p:spPr>
      </p:pic>
      <p:pic>
        <p:nvPicPr>
          <p:cNvPr id="50" name="グラフィックス 49" descr="戻る">
            <a:extLst>
              <a:ext uri="{FF2B5EF4-FFF2-40B4-BE49-F238E27FC236}">
                <a16:creationId xmlns:a16="http://schemas.microsoft.com/office/drawing/2014/main" id="{773736E4-4ECA-129E-2889-A43E652651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3920457" y="5104044"/>
            <a:ext cx="914400" cy="914400"/>
          </a:xfrm>
          <a:prstGeom prst="rect">
            <a:avLst/>
          </a:prstGeom>
        </p:spPr>
      </p:pic>
      <p:pic>
        <p:nvPicPr>
          <p:cNvPr id="51" name="グラフィックス 50" descr="繰り返し">
            <a:extLst>
              <a:ext uri="{FF2B5EF4-FFF2-40B4-BE49-F238E27FC236}">
                <a16:creationId xmlns:a16="http://schemas.microsoft.com/office/drawing/2014/main" id="{178ABA37-87CC-4846-ABB3-55BA28BEF6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5155255" y="4853014"/>
            <a:ext cx="1153538" cy="1153538"/>
          </a:xfrm>
          <a:prstGeom prst="rect">
            <a:avLst/>
          </a:prstGeom>
        </p:spPr>
      </p:pic>
      <p:sp>
        <p:nvSpPr>
          <p:cNvPr id="52" name="テキスト ボックス 51">
            <a:extLst>
              <a:ext uri="{FF2B5EF4-FFF2-40B4-BE49-F238E27FC236}">
                <a16:creationId xmlns:a16="http://schemas.microsoft.com/office/drawing/2014/main" id="{B0CED744-B07B-9954-62EA-54C91CF2510B}"/>
              </a:ext>
            </a:extLst>
          </p:cNvPr>
          <p:cNvSpPr txBox="1"/>
          <p:nvPr/>
        </p:nvSpPr>
        <p:spPr>
          <a:xfrm>
            <a:off x="4345570" y="5628851"/>
            <a:ext cx="571224" cy="523220"/>
          </a:xfrm>
          <a:prstGeom prst="rect">
            <a:avLst/>
          </a:prstGeom>
          <a:noFill/>
        </p:spPr>
        <p:txBody>
          <a:bodyPr wrap="square">
            <a:spAutoFit/>
          </a:bodyPr>
          <a:lstStyle/>
          <a:p>
            <a:pPr algn="ctr"/>
            <a:r>
              <a:rPr lang="ja-JP" altLang="en-US" sz="2800" b="1" dirty="0">
                <a:ln w="22225">
                  <a:solidFill>
                    <a:srgbClr val="ED7D31"/>
                  </a:solidFill>
                  <a:prstDash val="solid"/>
                </a:ln>
                <a:solidFill>
                  <a:srgbClr val="ED7D31">
                    <a:lumMod val="40000"/>
                    <a:lumOff val="60000"/>
                  </a:srgbClr>
                </a:solidFill>
                <a:latin typeface="メイリオ" panose="020B0604030504040204" pitchFamily="50" charset="-128"/>
                <a:ea typeface="メイリオ" panose="020B0604030504040204" pitchFamily="50" charset="-128"/>
              </a:rPr>
              <a:t>増</a:t>
            </a:r>
            <a:endParaRPr lang="ja-JP" altLang="en-US" sz="2800" b="1" dirty="0">
              <a:ln w="22225">
                <a:solidFill>
                  <a:srgbClr val="ED7D31"/>
                </a:solidFill>
                <a:prstDash val="solid"/>
              </a:ln>
              <a:solidFill>
                <a:srgbClr val="ED7D31">
                  <a:lumMod val="40000"/>
                  <a:lumOff val="60000"/>
                </a:srgbClr>
              </a:solidFill>
              <a:latin typeface="Calibri" panose="020F0502020204030204"/>
              <a:ea typeface="メイリオ" panose="020B0604030504040204" pitchFamily="50" charset="-128"/>
            </a:endParaRPr>
          </a:p>
        </p:txBody>
      </p:sp>
      <p:sp>
        <p:nvSpPr>
          <p:cNvPr id="53" name="テキスト ボックス 52">
            <a:extLst>
              <a:ext uri="{FF2B5EF4-FFF2-40B4-BE49-F238E27FC236}">
                <a16:creationId xmlns:a16="http://schemas.microsoft.com/office/drawing/2014/main" id="{864F7069-CB3E-FB63-F3A2-3CA30821DAA3}"/>
              </a:ext>
            </a:extLst>
          </p:cNvPr>
          <p:cNvSpPr txBox="1"/>
          <p:nvPr/>
        </p:nvSpPr>
        <p:spPr>
          <a:xfrm>
            <a:off x="8295818" y="5628851"/>
            <a:ext cx="571224" cy="523220"/>
          </a:xfrm>
          <a:prstGeom prst="rect">
            <a:avLst/>
          </a:prstGeom>
          <a:noFill/>
        </p:spPr>
        <p:txBody>
          <a:bodyPr wrap="square">
            <a:spAutoFit/>
          </a:bodyPr>
          <a:lstStyle/>
          <a:p>
            <a:pPr algn="ctr"/>
            <a:r>
              <a:rPr lang="ja-JP" altLang="en-US" sz="2800" b="1" dirty="0">
                <a:ln w="22225">
                  <a:solidFill>
                    <a:srgbClr val="ED7D31"/>
                  </a:solidFill>
                  <a:prstDash val="solid"/>
                </a:ln>
                <a:solidFill>
                  <a:srgbClr val="ED7D31">
                    <a:lumMod val="40000"/>
                    <a:lumOff val="60000"/>
                  </a:srgbClr>
                </a:solidFill>
                <a:latin typeface="メイリオ" panose="020B0604030504040204" pitchFamily="50" charset="-128"/>
                <a:ea typeface="メイリオ" panose="020B0604030504040204" pitchFamily="50" charset="-128"/>
              </a:rPr>
              <a:t>増</a:t>
            </a:r>
            <a:endParaRPr lang="ja-JP" altLang="en-US" sz="2800" b="1" dirty="0">
              <a:ln w="22225">
                <a:solidFill>
                  <a:srgbClr val="ED7D31"/>
                </a:solidFill>
                <a:prstDash val="solid"/>
              </a:ln>
              <a:solidFill>
                <a:srgbClr val="ED7D31">
                  <a:lumMod val="40000"/>
                  <a:lumOff val="60000"/>
                </a:srgbClr>
              </a:solidFill>
              <a:latin typeface="Calibri" panose="020F0502020204030204"/>
              <a:ea typeface="メイリオ" panose="020B0604030504040204" pitchFamily="50" charset="-128"/>
            </a:endParaRPr>
          </a:p>
        </p:txBody>
      </p:sp>
      <p:sp>
        <p:nvSpPr>
          <p:cNvPr id="54" name="テキスト ボックス 53">
            <a:extLst>
              <a:ext uri="{FF2B5EF4-FFF2-40B4-BE49-F238E27FC236}">
                <a16:creationId xmlns:a16="http://schemas.microsoft.com/office/drawing/2014/main" id="{EA768FF8-8C07-897B-342C-C50155285F45}"/>
              </a:ext>
            </a:extLst>
          </p:cNvPr>
          <p:cNvSpPr txBox="1"/>
          <p:nvPr/>
        </p:nvSpPr>
        <p:spPr>
          <a:xfrm>
            <a:off x="254929" y="6332337"/>
            <a:ext cx="11682137" cy="461665"/>
          </a:xfrm>
          <a:prstGeom prst="rect">
            <a:avLst/>
          </a:prstGeom>
          <a:noFill/>
        </p:spPr>
        <p:txBody>
          <a:bodyPr wrap="square">
            <a:spAutoFit/>
          </a:bodyPr>
          <a:lstStyle/>
          <a:p>
            <a:r>
              <a:rPr lang="ja-JP" altLang="en-US" sz="2400" b="1" dirty="0">
                <a:solidFill>
                  <a:prstClr val="black"/>
                </a:solidFill>
                <a:latin typeface="Calibri" panose="020F0502020204030204"/>
                <a:ea typeface="メイリオ" panose="020B0604030504040204" pitchFamily="50" charset="-128"/>
              </a:rPr>
              <a:t>社内に保有するリソースに基づいてプラットフォームとの競争を続けることは困難</a:t>
            </a:r>
          </a:p>
        </p:txBody>
      </p:sp>
    </p:spTree>
    <p:extLst>
      <p:ext uri="{BB962C8B-B14F-4D97-AF65-F5344CB8AC3E}">
        <p14:creationId xmlns:p14="http://schemas.microsoft.com/office/powerpoint/2010/main" val="320123497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883</TotalTime>
  <Words>4600</Words>
  <Application>Microsoft Macintosh PowerPoint</Application>
  <PresentationFormat>ワイド画面</PresentationFormat>
  <Paragraphs>339</Paragraphs>
  <Slides>27</Slides>
  <Notes>13</Notes>
  <HiddenSlides>0</HiddenSlides>
  <MMClips>0</MMClips>
  <ScaleCrop>false</ScaleCrop>
  <HeadingPairs>
    <vt:vector size="6" baseType="variant">
      <vt:variant>
        <vt:lpstr>使用されているフォント</vt:lpstr>
      </vt:variant>
      <vt:variant>
        <vt:i4>9</vt:i4>
      </vt:variant>
      <vt:variant>
        <vt:lpstr>テーマ</vt:lpstr>
      </vt:variant>
      <vt:variant>
        <vt:i4>3</vt:i4>
      </vt:variant>
      <vt:variant>
        <vt:lpstr>スライド タイトル</vt:lpstr>
      </vt:variant>
      <vt:variant>
        <vt:i4>27</vt:i4>
      </vt:variant>
    </vt:vector>
  </HeadingPairs>
  <TitlesOfParts>
    <vt:vector size="39" baseType="lpstr">
      <vt:lpstr>-webkit-standard</vt:lpstr>
      <vt:lpstr>ＭＳ Ｐゴシック</vt:lpstr>
      <vt:lpstr>メイリオ</vt:lpstr>
      <vt:lpstr>游ゴシック</vt:lpstr>
      <vt:lpstr>游ゴシック Light</vt:lpstr>
      <vt:lpstr>游明朝</vt:lpstr>
      <vt:lpstr>Arial</vt:lpstr>
      <vt:lpstr>Calibri</vt:lpstr>
      <vt:lpstr>Helvetica</vt:lpstr>
      <vt:lpstr>Office テーマ</vt:lpstr>
      <vt:lpstr>Office Theme</vt:lpstr>
      <vt:lpstr>1_Office テーマ</vt:lpstr>
      <vt:lpstr>  Chapter4 DISRUPTION</vt:lpstr>
      <vt:lpstr>目次</vt:lpstr>
      <vt:lpstr>INTRODUCTION</vt:lpstr>
      <vt:lpstr>Uberがもたらした破壊的イノベーション</vt:lpstr>
      <vt:lpstr>Uberがもたらした破壊的イノベーション</vt:lpstr>
      <vt:lpstr>Uberがもたらした破壊的イノベーション</vt:lpstr>
      <vt:lpstr>A CAPSURE HISTORY OF DIGITAL DISRUPTION</vt:lpstr>
      <vt:lpstr>HOW PLATFORMS EAT PIPELINES</vt:lpstr>
      <vt:lpstr>プラットフォームビジネスの経済的利点</vt:lpstr>
      <vt:lpstr>P65 : THE IMPACTS OF PLATFORM DISRUPTION  ON VALUE CREATION, VALUE CONSUMPTION, AND QUALITY CONTROL (プラットフォームによる破壊が価値創造・価値消費・品質管理に与える影響 )</vt:lpstr>
      <vt:lpstr>価値創造を再構成して新たな供給源を開拓する</vt:lpstr>
      <vt:lpstr>新しい消費者行動を可能にすることで価値消費を 再構成する </vt:lpstr>
      <vt:lpstr>コミュニティ主導のキュレーションによる品質管理の再構成 </vt:lpstr>
      <vt:lpstr>P68 : STRUCTURAL IMPACTS OF PLATFORM DISRUPTION (プラットフォームによる破壊の構造的影響) </vt:lpstr>
      <vt:lpstr>資産を価値から切り離す（De-linking assets from value）</vt:lpstr>
      <vt:lpstr>再仲介（Re-intermediation）</vt:lpstr>
      <vt:lpstr>再仲介（Re-intermediation）</vt:lpstr>
      <vt:lpstr>市場の統合（Market Aggregation）</vt:lpstr>
      <vt:lpstr>プラットフォーム型ビジネスの影響</vt:lpstr>
      <vt:lpstr>既存企業の戦略</vt:lpstr>
      <vt:lpstr>これまでのパイプライン企業戦略</vt:lpstr>
      <vt:lpstr>ナイキの戦略</vt:lpstr>
      <vt:lpstr>製品の相互作用</vt:lpstr>
      <vt:lpstr>アンダーアーマーの例</vt:lpstr>
      <vt:lpstr>マコーミック食品の例</vt:lpstr>
      <vt:lpstr> ４章まとめ</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黒柳　毅</dc:creator>
  <cp:lastModifiedBy>帥宇 侯</cp:lastModifiedBy>
  <cp:revision>7</cp:revision>
  <dcterms:created xsi:type="dcterms:W3CDTF">2025-04-27T15:20:35Z</dcterms:created>
  <dcterms:modified xsi:type="dcterms:W3CDTF">2025-04-28T06:05:12Z</dcterms:modified>
</cp:coreProperties>
</file>